
<file path=[Content_Types].xml><?xml version="1.0" encoding="utf-8"?>
<Types xmlns="http://schemas.openxmlformats.org/package/2006/content-types">
  <Default Extension="rels" ContentType="application/vnd.openxmlformats-package.relationships+xml"/>
  <Override PartName="/ppt/slideLayouts/slideLayout1.xml" ContentType="application/vnd.openxmlformats-officedocument.presentationml.slideLayout+xml"/>
  <Default Extension="png" ContentType="image/png"/>
  <Default Extension="jpeg" ContentType="image/jpeg"/>
  <Default Extension="xml" ContentType="application/xml"/>
  <Override PartName="/ppt/slides/slide9.xml" ContentType="application/vnd.openxmlformats-officedocument.presentationml.slide+xml"/>
  <Override PartName="/ppt/slides/slide11.xml" ContentType="application/vnd.openxmlformats-officedocument.presentationml.slide+xml"/>
  <Default Extension="docx" ContentType="application/vnd.openxmlformats-officedocument.wordprocessingml.document"/>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notesSlides/notesSlide1.xml" ContentType="application/vnd.openxmlformats-officedocument.presentationml.notesSlide+xml"/>
  <Override PartName="/ppt/slideLayouts/slideLayout6.xml" ContentType="application/vnd.openxmlformats-officedocument.presentationml.slideLayout+xml"/>
  <Override PartName="/ppt/slides/slide5.xml" ContentType="application/vnd.openxmlformats-officedocument.presentationml.slide+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ppt/slides/slide14.xml" ContentType="application/vnd.openxmlformats-officedocument.presentationml.slide+xml"/>
  <Default Extension="pict" ContentType="image/pict"/>
  <Override PartName="/docProps/core.xml" ContentType="application/vnd.openxmlformats-package.core-properties+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Override PartName="/ppt/slides/slide12.xml" ContentType="application/vnd.openxmlformats-officedocument.presentationml.slide+xml"/>
  <Default Extension="bin" ContentType="application/vnd.openxmlformats-officedocument.presentationml.printerSettings"/>
  <Override PartName="/ppt/slides/slide10.xml" ContentType="application/vnd.openxmlformats-officedocument.presentationml.slide+xml"/>
  <Override PartName="/ppt/viewProps.xml" ContentType="application/vnd.openxmlformats-officedocument.presentationml.viewProps+xml"/>
  <Override PartName="/ppt/slides/slide8.xml" ContentType="application/vnd.openxmlformats-officedocument.presentationml.slide+xml"/>
  <Override PartName="/ppt/presentation.xml" ContentType="application/vnd.openxmlformats-officedocument.presentationml.presentation.main+xml"/>
  <Override PartName="/ppt/slideLayouts/slideLayout9.xml" ContentType="application/vnd.openxmlformats-officedocument.presentationml.slideLayout+xml"/>
  <Override PartName="/ppt/slideLayouts/slideLayout7.xml" ContentType="application/vnd.openxmlformats-officedocument.presentationml.slideLayout+xml"/>
  <Override PartName="/ppt/slides/slide6.xml" ContentType="application/vnd.openxmlformats-officedocument.presentationml.slide+xml"/>
  <Default Extension="vml" ContentType="application/vnd.openxmlformats-officedocument.vmlDrawing"/>
  <Default Extension="pdf" ContentType="application/pdf"/>
  <Override PartName="/ppt/notesMasters/notesMaster1.xml" ContentType="application/vnd.openxmlformats-officedocument.presentationml.notesMaster+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slides/slide15.xml" ContentType="application/vnd.openxmlformats-officedocument.presentationml.slide+xml"/>
  <Override PartName="/ppt/theme/theme1.xml" ContentType="application/vnd.openxmlformats-officedocument.them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Override PartName="/ppt/slides/slide13.xml" ContentType="application/vnd.openxmlformats-officedocument.presentationml.slide+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r:id="rId1"/>
  </p:sldMasterIdLst>
  <p:notesMasterIdLst>
    <p:notesMasterId r:id="rId17"/>
  </p:notesMasterIdLst>
  <p:sldIdLst>
    <p:sldId id="256" r:id="rId2"/>
    <p:sldId id="272" r:id="rId3"/>
    <p:sldId id="265" r:id="rId4"/>
    <p:sldId id="273" r:id="rId5"/>
    <p:sldId id="274" r:id="rId6"/>
    <p:sldId id="275" r:id="rId7"/>
    <p:sldId id="276" r:id="rId8"/>
    <p:sldId id="285" r:id="rId9"/>
    <p:sldId id="282" r:id="rId10"/>
    <p:sldId id="286" r:id="rId11"/>
    <p:sldId id="287" r:id="rId12"/>
    <p:sldId id="279" r:id="rId13"/>
    <p:sldId id="278" r:id="rId14"/>
    <p:sldId id="280" r:id="rId15"/>
    <p:sldId id="288" r:id="rId16"/>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showPr showNarration="1">
    <p:present/>
    <p:sldAll/>
    <p:penClr>
      <a:prstClr val="red"/>
    </p:penClr>
    <p:extLst>
      <p:ext uri="{EC167BDD-8182-4AB7-AECC-EB403E3ABB37}">
        <p14:laserClr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a:srgbClr val="FF0000"/>
        </p14:laserClr>
      </p:ext>
      <p:ext uri="{2FDB2607-1784-4EEB-B798-7EB5836EED8A}">
        <p14:showMediaCtrls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
      </p:ext>
    </p:extLst>
  </p:showPr>
  <p:extLst>
    <p:ext uri="{E76CE94A-603C-4142-B9EB-6D1370010A27}">
      <p14:discardImageEditData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0"/>
    </p:ext>
    <p:ext uri="{D31A062A-798A-4329-ABDD-BBA856620510}">
      <p14:defaultImageDpi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howOutlineIcons="0">
    <p:restoredLeft sz="15407" autoAdjust="0"/>
    <p:restoredTop sz="94576" autoAdjust="0"/>
  </p:normalViewPr>
  <p:slideViewPr>
    <p:cSldViewPr>
      <p:cViewPr>
        <p:scale>
          <a:sx n="94" d="100"/>
          <a:sy n="94" d="100"/>
        </p:scale>
        <p:origin x="-768" y="-1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pict"/></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3CB7DEA-5E6D-7E4C-962B-74F333DF460C}" type="datetimeFigureOut">
              <a:rPr lang="en-US" smtClean="0"/>
              <a:pPr/>
              <a:t>12/11/14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BCC9E51-0322-A643-97F4-BDFDFC163CDA}"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CC9E51-0322-A643-97F4-BDFDFC163CDA}" type="slidenum">
              <a:rPr lang="en-US" smtClean="0"/>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Başlık Slaydı">
    <p:spTree>
      <p:nvGrpSpPr>
        <p:cNvPr id="1" name=""/>
        <p:cNvGrpSpPr/>
        <p:nvPr/>
      </p:nvGrpSpPr>
      <p:grpSpPr>
        <a:xfrm>
          <a:off x="0" y="0"/>
          <a:ext cx="0" cy="0"/>
          <a:chOff x="0" y="0"/>
          <a:chExt cx="0" cy="0"/>
        </a:xfrm>
      </p:grpSpPr>
      <p:sp>
        <p:nvSpPr>
          <p:cNvPr id="8" name="7 Dikdörtgen"/>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Düz Bağlayıcı"/>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p>
            <a:endParaRPr kumimoji="0" lang="en-US"/>
          </a:p>
        </p:txBody>
      </p:sp>
      <p:sp>
        <p:nvSpPr>
          <p:cNvPr id="12" name="11 Başlık"/>
          <p:cNvSpPr>
            <a:spLocks noGrp="1"/>
          </p:cNvSpPr>
          <p:nvPr>
            <p:ph type="ctrTitle"/>
          </p:nvPr>
        </p:nvSpPr>
        <p:spPr>
          <a:xfrm>
            <a:off x="3366868" y="533400"/>
            <a:ext cx="5105400" cy="2868168"/>
          </a:xfrm>
        </p:spPr>
        <p:txBody>
          <a:bodyPr lIns="45720" tIns="0" rIns="45720">
            <a:noAutofit/>
          </a:bodyPr>
          <a:lstStyle>
            <a:lvl1pPr algn="r">
              <a:defRPr sz="4200" b="1"/>
            </a:lvl1pPr>
          </a:lstStyle>
          <a:p>
            <a:r>
              <a:rPr kumimoji="0" lang="tr-TR" smtClean="0"/>
              <a:t>Asıl başlık stili için tıklatın</a:t>
            </a:r>
            <a:endParaRPr kumimoji="0" lang="en-US"/>
          </a:p>
        </p:txBody>
      </p:sp>
      <p:sp>
        <p:nvSpPr>
          <p:cNvPr id="25" name="24 Alt Başlık"/>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31" name="30 Veri Yer Tutucusu"/>
          <p:cNvSpPr>
            <a:spLocks noGrp="1"/>
          </p:cNvSpPr>
          <p:nvPr>
            <p:ph type="dt" sz="half" idx="10"/>
          </p:nvPr>
        </p:nvSpPr>
        <p:spPr>
          <a:xfrm>
            <a:off x="5871224" y="6557946"/>
            <a:ext cx="2002464" cy="226902"/>
          </a:xfrm>
        </p:spPr>
        <p:txBody>
          <a:bodyPr/>
          <a:lstStyle>
            <a:lvl1pPr>
              <a:defRPr lang="en-US" smtClean="0">
                <a:solidFill>
                  <a:srgbClr val="FFFFFF"/>
                </a:solidFill>
              </a:defRPr>
            </a:lvl1pPr>
          </a:lstStyle>
          <a:p>
            <a:fld id="{D9F75050-0E15-4C5B-92B0-66D068882F1F}" type="datetimeFigureOut">
              <a:rPr lang="tr-TR" smtClean="0"/>
              <a:pPr/>
              <a:t>12/11/14</a:t>
            </a:fld>
            <a:endParaRPr lang="tr-TR"/>
          </a:p>
        </p:txBody>
      </p:sp>
      <p:sp>
        <p:nvSpPr>
          <p:cNvPr id="18" name="17 Altbilgi Yer Tutucusu"/>
          <p:cNvSpPr>
            <a:spLocks noGrp="1"/>
          </p:cNvSpPr>
          <p:nvPr>
            <p:ph type="ftr" sz="quarter" idx="11"/>
          </p:nvPr>
        </p:nvSpPr>
        <p:spPr>
          <a:xfrm>
            <a:off x="2819400" y="6557946"/>
            <a:ext cx="2927722" cy="228600"/>
          </a:xfrm>
        </p:spPr>
        <p:txBody>
          <a:bodyPr/>
          <a:lstStyle>
            <a:lvl1pPr>
              <a:defRPr lang="en-US" dirty="0">
                <a:solidFill>
                  <a:srgbClr val="FFFFFF"/>
                </a:solidFill>
              </a:defRPr>
            </a:lvl1pPr>
          </a:lstStyle>
          <a:p>
            <a:endParaRPr lang="tr-TR"/>
          </a:p>
        </p:txBody>
      </p:sp>
      <p:sp>
        <p:nvSpPr>
          <p:cNvPr id="29" name="28 Slayt Numarası Yer Tutucusu"/>
          <p:cNvSpPr>
            <a:spLocks noGrp="1"/>
          </p:cNvSpPr>
          <p:nvPr>
            <p:ph type="sldNum" sz="quarter" idx="12"/>
          </p:nvPr>
        </p:nvSpPr>
        <p:spPr>
          <a:xfrm>
            <a:off x="7880884" y="6556248"/>
            <a:ext cx="588336" cy="228600"/>
          </a:xfrm>
        </p:spPr>
        <p:txBody>
          <a:bodyPr/>
          <a:lstStyle>
            <a:lvl1pPr>
              <a:defRPr lang="en-US" smtClean="0">
                <a:solidFill>
                  <a:srgbClr val="FFFFFF"/>
                </a:solidFill>
              </a:defRPr>
            </a:lvl1pPr>
          </a:lstStyle>
          <a:p>
            <a:fld id="{B1DEFA8C-F947-479F-BE07-76B6B3F80BF1}" type="slidenum">
              <a:rPr lang="tr-TR" smtClean="0"/>
              <a:pPr/>
              <a:t>‹#›</a:t>
            </a:fld>
            <a:endParaRPr lang="tr-TR"/>
          </a:p>
        </p:txBody>
      </p:sp>
    </p:spTree>
  </p:cSld>
  <p:clrMapOvr>
    <a:masterClrMapping/>
  </p:clrMapOvr>
  <p:transition spd="med" advTm="4000"/>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12/11/14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transition spd="med" advTm="4000"/>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553200" y="274955"/>
            <a:ext cx="1524000" cy="5851525"/>
          </a:xfrm>
        </p:spPr>
        <p:txBody>
          <a:bodyPr vert="eaVert" ancho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274642"/>
            <a:ext cx="60198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a:xfrm>
            <a:off x="4242816" y="6557946"/>
            <a:ext cx="2002464" cy="226902"/>
          </a:xfrm>
        </p:spPr>
        <p:txBody>
          <a:bodyPr/>
          <a:lstStyle/>
          <a:p>
            <a:fld id="{D9F75050-0E15-4C5B-92B0-66D068882F1F}" type="datetimeFigureOut">
              <a:rPr lang="tr-TR" smtClean="0"/>
              <a:pPr/>
              <a:t>12/11/14</a:t>
            </a:fld>
            <a:endParaRPr lang="tr-TR"/>
          </a:p>
        </p:txBody>
      </p:sp>
      <p:sp>
        <p:nvSpPr>
          <p:cNvPr id="5" name="4 Altbilgi Yer Tutucusu"/>
          <p:cNvSpPr>
            <a:spLocks noGrp="1"/>
          </p:cNvSpPr>
          <p:nvPr>
            <p:ph type="ftr" sz="quarter" idx="11"/>
          </p:nvPr>
        </p:nvSpPr>
        <p:spPr>
          <a:xfrm>
            <a:off x="457200" y="6556248"/>
            <a:ext cx="3657600" cy="228600"/>
          </a:xfrm>
        </p:spPr>
        <p:txBody>
          <a:bodyPr/>
          <a:lstStyle/>
          <a:p>
            <a:endParaRPr lang="tr-TR"/>
          </a:p>
        </p:txBody>
      </p:sp>
      <p:sp>
        <p:nvSpPr>
          <p:cNvPr id="6" name="5 Slayt Numarası Yer Tutucusu"/>
          <p:cNvSpPr>
            <a:spLocks noGrp="1"/>
          </p:cNvSpPr>
          <p:nvPr>
            <p:ph type="sldNum" sz="quarter" idx="12"/>
          </p:nvPr>
        </p:nvSpPr>
        <p:spPr>
          <a:xfrm>
            <a:off x="6254496" y="6553200"/>
            <a:ext cx="588336" cy="228600"/>
          </a:xfrm>
        </p:spPr>
        <p:txBody>
          <a:bodyPr/>
          <a:lstStyle>
            <a:lvl1pPr>
              <a:defRPr>
                <a:solidFill>
                  <a:schemeClr val="tx2"/>
                </a:solidFill>
              </a:defRPr>
            </a:lvl1pPr>
          </a:lstStyle>
          <a:p>
            <a:fld id="{B1DEFA8C-F947-479F-BE07-76B6B3F80BF1}" type="slidenum">
              <a:rPr lang="tr-TR" smtClean="0"/>
              <a:pPr/>
              <a:t>‹#›</a:t>
            </a:fld>
            <a:endParaRPr lang="tr-TR"/>
          </a:p>
        </p:txBody>
      </p:sp>
    </p:spTree>
  </p:cSld>
  <p:clrMapOvr>
    <a:masterClrMapping/>
  </p:clrMapOvr>
  <p:transition spd="med" advTm="4000"/>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İçerik Yer Tutucusu"/>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12/11/14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transition spd="med" advTm="4000"/>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1066800" y="2821837"/>
            <a:ext cx="6255488" cy="1362075"/>
          </a:xfrm>
        </p:spPr>
        <p:txBody>
          <a:bodyPr tIns="0" anchor="t"/>
          <a:lstStyle>
            <a:lvl1pPr algn="r">
              <a:buNone/>
              <a:defRPr sz="4200" b="1" cap="all"/>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a:xfrm>
            <a:off x="4724238" y="6556810"/>
            <a:ext cx="2002464" cy="226902"/>
          </a:xfrm>
        </p:spPr>
        <p:txBody>
          <a:bodyPr bIns="0" anchor="b"/>
          <a:lstStyle>
            <a:lvl1pPr>
              <a:defRPr>
                <a:solidFill>
                  <a:schemeClr val="tx2"/>
                </a:solidFill>
              </a:defRPr>
            </a:lvl1pPr>
          </a:lstStyle>
          <a:p>
            <a:fld id="{D9F75050-0E15-4C5B-92B0-66D068882F1F}" type="datetimeFigureOut">
              <a:rPr lang="tr-TR" smtClean="0"/>
              <a:pPr/>
              <a:t>12/11/14</a:t>
            </a:fld>
            <a:endParaRPr lang="tr-TR"/>
          </a:p>
        </p:txBody>
      </p:sp>
      <p:sp>
        <p:nvSpPr>
          <p:cNvPr id="5" name="4 Altbilgi Yer Tutucusu"/>
          <p:cNvSpPr>
            <a:spLocks noGrp="1"/>
          </p:cNvSpPr>
          <p:nvPr>
            <p:ph type="ftr" sz="quarter" idx="11"/>
          </p:nvPr>
        </p:nvSpPr>
        <p:spPr>
          <a:xfrm>
            <a:off x="1735358" y="6556810"/>
            <a:ext cx="2895600" cy="228600"/>
          </a:xfrm>
        </p:spPr>
        <p:txBody>
          <a:bodyPr bIns="0" anchor="b"/>
          <a:lstStyle>
            <a:lvl1pPr>
              <a:defRPr>
                <a:solidFill>
                  <a:schemeClr val="tx2"/>
                </a:solidFill>
              </a:defRPr>
            </a:lvl1pPr>
          </a:lstStyle>
          <a:p>
            <a:endParaRPr lang="tr-TR"/>
          </a:p>
        </p:txBody>
      </p:sp>
      <p:sp>
        <p:nvSpPr>
          <p:cNvPr id="6" name="5 Slayt Numarası Yer Tutucusu"/>
          <p:cNvSpPr>
            <a:spLocks noGrp="1"/>
          </p:cNvSpPr>
          <p:nvPr>
            <p:ph type="sldNum" sz="quarter" idx="12"/>
          </p:nvPr>
        </p:nvSpPr>
        <p:spPr>
          <a:xfrm>
            <a:off x="6733952" y="6555112"/>
            <a:ext cx="588336" cy="228600"/>
          </a:xfrm>
        </p:spPr>
        <p:txBody>
          <a:bodyPr/>
          <a:lstStyle/>
          <a:p>
            <a:fld id="{B1DEFA8C-F947-479F-BE07-76B6B3F80BF1}" type="slidenum">
              <a:rPr lang="tr-TR" smtClean="0"/>
              <a:pPr/>
              <a:t>‹#›</a:t>
            </a:fld>
            <a:endParaRPr lang="tr-TR"/>
          </a:p>
        </p:txBody>
      </p:sp>
    </p:spTree>
  </p:cSld>
  <p:clrMapOvr>
    <a:masterClrMapping/>
  </p:clrMapOvr>
  <p:transition spd="med" advTm="4000"/>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320040"/>
            <a:ext cx="7242048" cy="1143000"/>
          </a:xfrm>
        </p:spPr>
        <p:txBody>
          <a:bodyPr/>
          <a:lstStyle/>
          <a:p>
            <a:r>
              <a:rPr kumimoji="0" lang="tr-TR" smtClean="0"/>
              <a:t>Asıl başlık stili için tıklatın</a:t>
            </a:r>
            <a:endParaRPr kumimoji="0" lang="en-US"/>
          </a:p>
        </p:txBody>
      </p:sp>
      <p:sp>
        <p:nvSpPr>
          <p:cNvPr id="3" name="2 İçerik Yer Tutucusu"/>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D9F75050-0E15-4C5B-92B0-66D068882F1F}" type="datetimeFigureOut">
              <a:rPr lang="tr-TR" smtClean="0"/>
              <a:pPr/>
              <a:t>12/11/14</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transition spd="med" advTm="4000"/>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320040"/>
            <a:ext cx="7242048" cy="1143000"/>
          </a:xfrm>
        </p:spPr>
        <p:txBody>
          <a:bodyPr anchor="b"/>
          <a:lstStyle>
            <a:lvl1pPr>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0"/>
          </p:nvPr>
        </p:nvSpPr>
        <p:spPr/>
        <p:txBody>
          <a:bodyPr/>
          <a:lstStyle/>
          <a:p>
            <a:fld id="{D9F75050-0E15-4C5B-92B0-66D068882F1F}" type="datetimeFigureOut">
              <a:rPr lang="tr-TR" smtClean="0"/>
              <a:pPr/>
              <a:t>12/11/14</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transition spd="med" advTm="4000"/>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320040"/>
            <a:ext cx="7242048" cy="1143000"/>
          </a:xfrm>
        </p:spPr>
        <p:txBody>
          <a:bodyPr/>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p>
            <a:fld id="{D9F75050-0E15-4C5B-92B0-66D068882F1F}" type="datetimeFigureOut">
              <a:rPr lang="tr-TR" smtClean="0"/>
              <a:pPr/>
              <a:t>12/11/14</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transition spd="med" advTm="4000"/>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lvl1pPr>
              <a:defRPr>
                <a:solidFill>
                  <a:schemeClr val="tx2"/>
                </a:solidFill>
              </a:defRPr>
            </a:lvl1pPr>
          </a:lstStyle>
          <a:p>
            <a:fld id="{D9F75050-0E15-4C5B-92B0-66D068882F1F}" type="datetimeFigureOut">
              <a:rPr lang="tr-TR" smtClean="0"/>
              <a:pPr/>
              <a:t>12/11/14</a:t>
            </a:fld>
            <a:endParaRPr lang="tr-TR"/>
          </a:p>
        </p:txBody>
      </p:sp>
      <p:sp>
        <p:nvSpPr>
          <p:cNvPr id="3" name="2 Altbilgi Yer Tutucusu"/>
          <p:cNvSpPr>
            <a:spLocks noGrp="1"/>
          </p:cNvSpPr>
          <p:nvPr>
            <p:ph type="ftr" sz="quarter" idx="11"/>
          </p:nvPr>
        </p:nvSpPr>
        <p:spPr/>
        <p:txBody>
          <a:bodyPr/>
          <a:lstStyle>
            <a:lvl1pPr>
              <a:defRPr>
                <a:solidFill>
                  <a:schemeClr val="tx2"/>
                </a:solidFill>
              </a:defRPr>
            </a:lvl1pPr>
          </a:lstStyle>
          <a:p>
            <a:endParaRPr lang="tr-TR"/>
          </a:p>
        </p:txBody>
      </p:sp>
      <p:sp>
        <p:nvSpPr>
          <p:cNvPr id="4" name="3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transition spd="med" advTm="4000"/>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28600"/>
            <a:ext cx="5897880" cy="1173480"/>
          </a:xfrm>
        </p:spPr>
        <p:txBody>
          <a:bodyPr wrap="square" anchor="b"/>
          <a:lstStyle>
            <a:lvl1pPr algn="l">
              <a:buNone/>
              <a:defRPr lang="en-US" sz="2400" baseline="0" smtClean="0"/>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4" name="3 İçerik Yer Tutucusu"/>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D9F75050-0E15-4C5B-92B0-66D068882F1F}" type="datetimeFigureOut">
              <a:rPr lang="tr-TR" smtClean="0"/>
              <a:pPr/>
              <a:t>12/11/14</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transition spd="med" advTm="4000"/>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Başlıklı Resim">
    <p:spTree>
      <p:nvGrpSpPr>
        <p:cNvPr id="1" name=""/>
        <p:cNvGrpSpPr/>
        <p:nvPr/>
      </p:nvGrpSpPr>
      <p:grpSpPr>
        <a:xfrm>
          <a:off x="0" y="0"/>
          <a:ext cx="0" cy="0"/>
          <a:chOff x="0" y="0"/>
          <a:chExt cx="0" cy="0"/>
        </a:xfrm>
      </p:grpSpPr>
      <p:sp>
        <p:nvSpPr>
          <p:cNvPr id="8" name="7 Dikdörtgen"/>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8 Dikdörtgen"/>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Başlık"/>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lstStyle>
          <a:p>
            <a:r>
              <a:rPr kumimoji="0" lang="tr-TR" smtClean="0"/>
              <a:t>Asıl başlık stili için tıklatın</a:t>
            </a:r>
            <a:endParaRPr kumimoji="0" lang="en-US" dirty="0"/>
          </a:p>
        </p:txBody>
      </p:sp>
      <p:sp>
        <p:nvSpPr>
          <p:cNvPr id="4" name="3 Metin Yer Tutucusu"/>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12/11/14</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
        <p:nvSpPr>
          <p:cNvPr id="10" name="9 Resim Yer Tutucusu"/>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lstStyle>
          <a:p>
            <a:r>
              <a:rPr kumimoji="0" lang="tr-TR" smtClean="0"/>
              <a:t>Resim eklemek için simgeyi tıklatın</a:t>
            </a:r>
            <a:endParaRPr kumimoji="0" lang="en-US" dirty="0"/>
          </a:p>
        </p:txBody>
      </p:sp>
    </p:spTree>
  </p:cSld>
  <p:clrMapOvr>
    <a:masterClrMapping/>
  </p:clrMapOvr>
  <p:transition spd="med" advTm="4000"/>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2">
        <a:schemeClr val="bg1"/>
      </p:bgRef>
    </p:bg>
    <p:spTree>
      <p:nvGrpSpPr>
        <p:cNvPr id="1" name=""/>
        <p:cNvGrpSpPr/>
        <p:nvPr/>
      </p:nvGrpSpPr>
      <p:grpSpPr>
        <a:xfrm>
          <a:off x="0" y="0"/>
          <a:ext cx="0" cy="0"/>
          <a:chOff x="0" y="0"/>
          <a:chExt cx="0" cy="0"/>
        </a:xfrm>
      </p:grpSpPr>
      <p:sp>
        <p:nvSpPr>
          <p:cNvPr id="9" name="8 Dikdörtgen"/>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2 Başlık Yer Tutucusu"/>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p>
            <a:r>
              <a:rPr kumimoji="0" lang="tr-TR" smtClean="0"/>
              <a:t>Asıl başlık stili için tıklatın</a:t>
            </a:r>
            <a:endParaRPr kumimoji="0" lang="en-US"/>
          </a:p>
        </p:txBody>
      </p:sp>
      <p:sp>
        <p:nvSpPr>
          <p:cNvPr id="31" name="30 Metin Yer Tutucusu"/>
          <p:cNvSpPr>
            <a:spLocks noGrp="1"/>
          </p:cNvSpPr>
          <p:nvPr>
            <p:ph type="body" idx="1"/>
          </p:nvPr>
        </p:nvSpPr>
        <p:spPr>
          <a:xfrm>
            <a:off x="457200" y="1609416"/>
            <a:ext cx="7239000" cy="4846320"/>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27" name="26 Veri Yer Tutucusu"/>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lstStyle>
          <a:p>
            <a:fld id="{D9F75050-0E15-4C5B-92B0-66D068882F1F}" type="datetimeFigureOut">
              <a:rPr lang="tr-TR" smtClean="0"/>
              <a:pPr/>
              <a:t>12/11/14</a:t>
            </a:fld>
            <a:endParaRPr lang="tr-TR"/>
          </a:p>
        </p:txBody>
      </p:sp>
      <p:sp>
        <p:nvSpPr>
          <p:cNvPr id="4" name="3 Altbilgi Yer Tutucusu"/>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lstStyle>
          <a:p>
            <a:endParaRPr lang="tr-TR"/>
          </a:p>
        </p:txBody>
      </p:sp>
      <p:sp>
        <p:nvSpPr>
          <p:cNvPr id="16" name="15 Slayt Numarası Yer Tutucusu"/>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lstStyle>
          <a:p>
            <a:fld id="{B1DEFA8C-F947-479F-BE07-76B6B3F80BF1}"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Lst>
  <p:transition spd="med" advTm="4000"/>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hyperlink" Target="http://www.ifp.com.tr" TargetMode="External"/></Relationships>
</file>

<file path=ppt/slides/_rels/slide15.xml.rels><?xml version="1.0" encoding="UTF-8" standalone="yes"?>
<Relationships xmlns="http://schemas.openxmlformats.org/package/2006/relationships"><Relationship Id="rId1" Type="http://schemas.openxmlformats.org/officeDocument/2006/relationships/vmlDrawing" Target="../drawings/vmlDrawing1.vml"/><Relationship Id="rId2" Type="http://schemas.openxmlformats.org/officeDocument/2006/relationships/slideLayout" Target="../slideLayouts/slideLayout4.xml"/><Relationship Id="rId3" Type="http://schemas.openxmlformats.org/officeDocument/2006/relationships/package" Target="../embeddings/Microsoft_Word_Document1.docx"/></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4.pdf"/><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6.pdf"/><Relationship Id="rId3"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1 Başlık"/>
          <p:cNvSpPr>
            <a:spLocks noGrp="1"/>
          </p:cNvSpPr>
          <p:nvPr>
            <p:ph type="title"/>
          </p:nvPr>
        </p:nvSpPr>
        <p:spPr>
          <a:xfrm>
            <a:off x="5181600" y="1143000"/>
            <a:ext cx="3636498" cy="2057400"/>
          </a:xfrm>
        </p:spPr>
        <p:txBody>
          <a:bodyPr>
            <a:normAutofit fontScale="90000"/>
          </a:bodyPr>
          <a:lstStyle/>
          <a:p>
            <a:r>
              <a:rPr lang="tr-TR" dirty="0" smtClean="0"/>
              <a:t>         </a:t>
            </a:r>
            <a:r>
              <a:rPr lang="tr-TR" sz="7200" dirty="0" smtClean="0"/>
              <a:t>PİNOKYO</a:t>
            </a:r>
            <a:endParaRPr lang="tr-TR" sz="7200" dirty="0"/>
          </a:p>
        </p:txBody>
      </p:sp>
      <p:sp>
        <p:nvSpPr>
          <p:cNvPr id="3" name="2 Alt Başlık"/>
          <p:cNvSpPr>
            <a:spLocks noGrp="1"/>
          </p:cNvSpPr>
          <p:nvPr>
            <p:ph type="body" sz="half" idx="2"/>
          </p:nvPr>
        </p:nvSpPr>
        <p:spPr>
          <a:xfrm>
            <a:off x="5257800" y="3283634"/>
            <a:ext cx="3560298" cy="1920240"/>
          </a:xfrm>
        </p:spPr>
        <p:txBody>
          <a:bodyPr>
            <a:normAutofit/>
          </a:bodyPr>
          <a:lstStyle/>
          <a:p>
            <a:r>
              <a:rPr lang="tr-TR" sz="3600" dirty="0" smtClean="0"/>
              <a:t>                              SUNUM DOSYASI </a:t>
            </a:r>
            <a:endParaRPr lang="tr-TR" sz="3600" dirty="0"/>
          </a:p>
        </p:txBody>
      </p:sp>
      <p:graphicFrame>
        <p:nvGraphicFramePr>
          <p:cNvPr id="12" name="Picture Placeholder 11"/>
          <p:cNvGraphicFramePr>
            <a:graphicFrameLocks noGrp="1"/>
          </p:cNvGraphicFramePr>
          <p:nvPr>
            <p:ph type="pic" idx="1"/>
          </p:nvPr>
        </p:nvGraphicFramePr>
        <p:xfrm>
          <a:off x="381000" y="533400"/>
          <a:ext cx="4724400" cy="5435600"/>
        </p:xfrm>
        <a:graphic>
          <a:graphicData uri="http://schemas.openxmlformats.org/drawingml/2006/table">
            <a:tbl>
              <a:tblPr firstRow="1" bandRow="1">
                <a:tableStyleId>{16D9F66E-5EB9-4882-86FB-DCBF35E3C3E4}</a:tableStyleId>
              </a:tblPr>
              <a:tblGrid>
                <a:gridCol w="4724400"/>
              </a:tblGrid>
              <a:tr h="5435600">
                <a:tc>
                  <a:txBody>
                    <a:bodyPr/>
                    <a:lstStyle/>
                    <a:p>
                      <a:endParaRPr lang="en-US" dirty="0"/>
                    </a:p>
                  </a:txBody>
                  <a:tcPr/>
                </a:tc>
              </a:tr>
            </a:tbl>
          </a:graphicData>
        </a:graphic>
      </p:graphicFrame>
      <p:pic>
        <p:nvPicPr>
          <p:cNvPr id="13" name="Picture 12" descr="IMG_1826.jpg"/>
          <p:cNvPicPr>
            <a:picLocks noChangeAspect="1"/>
          </p:cNvPicPr>
          <p:nvPr/>
        </p:nvPicPr>
        <p:blipFill>
          <a:blip r:embed="rId3"/>
          <a:stretch>
            <a:fillRect/>
          </a:stretch>
        </p:blipFill>
        <p:spPr>
          <a:xfrm>
            <a:off x="88561" y="457200"/>
            <a:ext cx="5138492" cy="5715000"/>
          </a:xfrm>
          <a:prstGeom prst="rect">
            <a:avLst/>
          </a:prstGeom>
        </p:spPr>
      </p:pic>
    </p:spTree>
  </p:cSld>
  <p:clrMapOvr>
    <a:masterClrMapping/>
  </p:clrMapOvr>
  <mc:AlternateContent xmlns:mp="http://schemas.microsoft.com/office/mac/powerpoint/2008/main">
    <mc:Choice Requires="mp">
      <mp:transition spd="med" advTm="4000">
        <mp:cube dir="d"/>
      </mp:transition>
    </mc:Choice>
    <mc:Fallback xmlns:mp="http://schemas.microsoft.com/office/mac/powerpoint/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transition spd="med" advTm="4000">
        <p:cover dir="d"/>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715000" cy="762000"/>
          </a:xfrm>
        </p:spPr>
        <p:txBody>
          <a:bodyPr>
            <a:normAutofit/>
          </a:bodyPr>
          <a:lstStyle/>
          <a:p>
            <a:r>
              <a:rPr sz="2000" dirty="0" smtClean="0"/>
              <a:t>PİnOKYO FİLMİ medya planlamasI / gazete</a:t>
            </a:r>
            <a:endParaRPr lang="en-US" sz="2000" dirty="0"/>
          </a:p>
        </p:txBody>
      </p:sp>
      <p:pic>
        <p:nvPicPr>
          <p:cNvPr id="5" name="Content Placeholder 4" descr="Ekran Resmi 2014-11-20 13.59.39.png"/>
          <p:cNvPicPr>
            <a:picLocks noGrp="1" noChangeAspect="1"/>
          </p:cNvPicPr>
          <p:nvPr>
            <p:ph sz="half" idx="1"/>
          </p:nvPr>
        </p:nvPicPr>
        <p:blipFill>
          <a:blip r:embed="rId2"/>
          <a:stretch>
            <a:fillRect/>
          </a:stretch>
        </p:blipFill>
        <p:spPr>
          <a:xfrm>
            <a:off x="228600" y="1371599"/>
            <a:ext cx="7696200" cy="4382080"/>
          </a:xfrm>
        </p:spPr>
      </p:pic>
    </p:spTree>
  </p:cSld>
  <p:clrMapOvr>
    <a:masterClrMapping/>
  </p:clrMapOvr>
  <mc:AlternateContent xmlns:mp="http://schemas.microsoft.com/office/mac/powerpoint/2008/main">
    <mc:Choice Requires="mp">
      <mp:transition spd="med" advTm="4000">
        <mp:cube dir="d"/>
      </mp:transition>
    </mc:Choice>
    <mc:Fallback xmlns:mp="http://schemas.microsoft.com/office/mac/powerpoint/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transition spd="med" advTm="4000">
        <p:cover dir="d"/>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715000" cy="838200"/>
          </a:xfrm>
        </p:spPr>
        <p:txBody>
          <a:bodyPr>
            <a:normAutofit/>
          </a:bodyPr>
          <a:lstStyle/>
          <a:p>
            <a:r>
              <a:rPr sz="2000" dirty="0" smtClean="0"/>
              <a:t>PİNOKYO FİLMİ MEDYA PLANLAMASI / İNTERNET</a:t>
            </a:r>
            <a:endParaRPr lang="en-US" sz="2000" dirty="0"/>
          </a:p>
        </p:txBody>
      </p:sp>
      <p:pic>
        <p:nvPicPr>
          <p:cNvPr id="7" name="Content Placeholder 6" descr="Ekran Resmi 2014-11-20 14.18.59.png"/>
          <p:cNvPicPr>
            <a:picLocks noGrp="1" noChangeAspect="1"/>
          </p:cNvPicPr>
          <p:nvPr>
            <p:ph sz="half" idx="1"/>
          </p:nvPr>
        </p:nvPicPr>
        <p:blipFill>
          <a:blip r:embed="rId2"/>
          <a:stretch>
            <a:fillRect/>
          </a:stretch>
        </p:blipFill>
        <p:spPr>
          <a:xfrm>
            <a:off x="191628" y="2057400"/>
            <a:ext cx="7733172" cy="3236953"/>
          </a:xfrm>
        </p:spPr>
      </p:pic>
    </p:spTree>
  </p:cSld>
  <p:clrMapOvr>
    <a:masterClrMapping/>
  </p:clrMapOvr>
  <mc:AlternateContent xmlns:mp="http://schemas.microsoft.com/office/mac/powerpoint/2008/main">
    <mc:Choice Requires="mp">
      <mp:transition spd="med" advTm="4000">
        <mp:cube dir="d"/>
      </mp:transition>
    </mc:Choice>
    <mc:Fallback xmlns:mp="http://schemas.microsoft.com/office/mac/powerpoint/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transition spd="med" advTm="4000">
        <p:cover dir="d"/>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239000" cy="914400"/>
          </a:xfrm>
        </p:spPr>
        <p:txBody>
          <a:bodyPr/>
          <a:lstStyle/>
          <a:p>
            <a:pPr algn="ctr"/>
            <a:r>
              <a:rPr dirty="0" smtClean="0"/>
              <a:t>İFP KURUMSAL PROFİL</a:t>
            </a:r>
            <a:endParaRPr lang="en-US" dirty="0"/>
          </a:p>
        </p:txBody>
      </p:sp>
      <p:sp>
        <p:nvSpPr>
          <p:cNvPr id="4" name="Content Placeholder 3"/>
          <p:cNvSpPr>
            <a:spLocks noGrp="1"/>
          </p:cNvSpPr>
          <p:nvPr>
            <p:ph sz="half" idx="1"/>
          </p:nvPr>
        </p:nvSpPr>
        <p:spPr>
          <a:xfrm>
            <a:off x="381000" y="1447800"/>
            <a:ext cx="7315200" cy="5057552"/>
          </a:xfrm>
        </p:spPr>
        <p:txBody>
          <a:bodyPr>
            <a:normAutofit fontScale="47500" lnSpcReduction="20000"/>
          </a:bodyPr>
          <a:lstStyle/>
          <a:p>
            <a:pPr algn="ctr">
              <a:buNone/>
            </a:pPr>
            <a:r>
              <a:rPr lang="tr-TR" b="1" dirty="0" smtClean="0"/>
              <a:t>İFP İSTANBUL FİLM PRODÜKSİYON VE DAĞITIM HİZMETLERİ TİC. LTD. ŞTİ.</a:t>
            </a:r>
            <a:endParaRPr lang="en-US" dirty="0" smtClean="0"/>
          </a:p>
          <a:p>
            <a:pPr algn="ctr">
              <a:buNone/>
            </a:pPr>
            <a:r>
              <a:rPr lang="tr-TR" dirty="0" smtClean="0"/>
              <a:t>	</a:t>
            </a:r>
            <a:endParaRPr lang="en-US" dirty="0" smtClean="0"/>
          </a:p>
          <a:p>
            <a:pPr algn="ctr">
              <a:buNone/>
            </a:pPr>
            <a:r>
              <a:rPr lang="tr-TR" dirty="0" smtClean="0"/>
              <a:t>İFP İstanbul Film Prodüksiyon ve Dağıtım Hizmetleri Tic. Ltd. Şti,                     Adnan M. Şapçı, Sadık Ekinci ve Emre Oskay ortaklığı ile Haziran 2013’te kurulmuş prodüksiyon ve film dağıtım şirketidir.</a:t>
            </a:r>
            <a:endParaRPr lang="en-US" dirty="0" smtClean="0"/>
          </a:p>
          <a:p>
            <a:pPr algn="ctr">
              <a:buNone/>
            </a:pPr>
            <a:r>
              <a:rPr lang="tr-TR" dirty="0" smtClean="0"/>
              <a:t> </a:t>
            </a:r>
            <a:endParaRPr lang="en-US" dirty="0" smtClean="0"/>
          </a:p>
          <a:p>
            <a:pPr algn="ctr">
              <a:buNone/>
            </a:pPr>
            <a:r>
              <a:rPr lang="tr-TR" dirty="0" smtClean="0"/>
              <a:t>Türkiye ve Kuzey Kıbrıs Türk Cumhuriyeti’nde  uzun metrajlı sinema filmi, tanıtım</a:t>
            </a:r>
          </a:p>
          <a:p>
            <a:pPr algn="ctr">
              <a:buNone/>
            </a:pPr>
            <a:r>
              <a:rPr lang="tr-TR" dirty="0" smtClean="0"/>
              <a:t>filmi, belgesel film, reklam filmi çekmek, TV’lere program üretmek vesinemalara</a:t>
            </a:r>
          </a:p>
          <a:p>
            <a:pPr algn="ctr">
              <a:buNone/>
            </a:pPr>
            <a:r>
              <a:rPr lang="tr-TR" dirty="0" smtClean="0"/>
              <a:t>film dağıtmak üzere kurulan İFP’nin sektördeki firmalardan farkı TC ve</a:t>
            </a:r>
          </a:p>
          <a:p>
            <a:pPr algn="ctr">
              <a:buNone/>
            </a:pPr>
            <a:r>
              <a:rPr lang="tr-TR" dirty="0" smtClean="0"/>
              <a:t>KKTC’de prodüksiyon yapmak isteyen yabancı firmalara gerek ortak yapımcılık, gerekse uygulayıcı yapımcılık hizmeti vermesi, ekip ve ekipman temin etmesidir.</a:t>
            </a:r>
            <a:endParaRPr lang="en-US" dirty="0" smtClean="0"/>
          </a:p>
          <a:p>
            <a:pPr algn="ctr">
              <a:buNone/>
            </a:pPr>
            <a:r>
              <a:rPr lang="tr-TR" dirty="0" smtClean="0"/>
              <a:t> </a:t>
            </a:r>
            <a:endParaRPr lang="en-US" dirty="0" smtClean="0"/>
          </a:p>
          <a:p>
            <a:pPr algn="ctr">
              <a:buNone/>
            </a:pPr>
            <a:r>
              <a:rPr lang="tr-TR" dirty="0" smtClean="0"/>
              <a:t>Sektörde kendi alanlarında birer uzman olan üç ortağın oluşturduğu İFP, bünyesinde</a:t>
            </a:r>
          </a:p>
          <a:p>
            <a:pPr algn="ctr">
              <a:buNone/>
            </a:pPr>
            <a:r>
              <a:rPr lang="tr-TR" dirty="0" smtClean="0"/>
              <a:t>bulundurduğu akademik eğitimli, genç, dinamik, araştırmacı ve yenilikçi çalışma arkadaşlarıyla verdiği her hizmete, prodüksiyonunu yaptığı her ürüne katma değer yaratmaktadır.</a:t>
            </a:r>
            <a:endParaRPr lang="en-US" dirty="0" smtClean="0"/>
          </a:p>
          <a:p>
            <a:endParaRPr lang="en-US" dirty="0"/>
          </a:p>
        </p:txBody>
      </p:sp>
    </p:spTree>
  </p:cSld>
  <p:clrMapOvr>
    <a:masterClrMapping/>
  </p:clrMapOvr>
  <mc:AlternateContent xmlns:mp="http://schemas.microsoft.com/office/mac/powerpoint/2008/main">
    <mc:Choice Requires="mp">
      <mp:transition spd="med" advTm="4000">
        <mp:cube dir="d"/>
      </mp:transition>
    </mc:Choice>
    <mc:Fallback xmlns:mp="http://schemas.microsoft.com/office/mac/powerpoint/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transition spd="med" advTm="4000">
        <p:cover dir="d"/>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ext Placeholder 2"/>
          <p:cNvSpPr>
            <a:spLocks noGrp="1"/>
          </p:cNvSpPr>
          <p:nvPr>
            <p:ph type="body" idx="2"/>
          </p:nvPr>
        </p:nvSpPr>
        <p:spPr>
          <a:xfrm>
            <a:off x="457200" y="533400"/>
            <a:ext cx="7239000" cy="609600"/>
          </a:xfrm>
        </p:spPr>
        <p:txBody>
          <a:bodyPr>
            <a:normAutofit/>
          </a:bodyPr>
          <a:lstStyle/>
          <a:p>
            <a:pPr algn="ctr"/>
            <a:r>
              <a:rPr lang="en-US" sz="1600" b="1" dirty="0" smtClean="0"/>
              <a:t>İFP’NİN KURUCU ORTAKLARI</a:t>
            </a:r>
            <a:endParaRPr lang="en-US" sz="1600" b="1" dirty="0"/>
          </a:p>
        </p:txBody>
      </p:sp>
      <p:sp>
        <p:nvSpPr>
          <p:cNvPr id="4" name="Content Placeholder 3"/>
          <p:cNvSpPr>
            <a:spLocks noGrp="1"/>
          </p:cNvSpPr>
          <p:nvPr>
            <p:ph sz="half" idx="1"/>
          </p:nvPr>
        </p:nvSpPr>
        <p:spPr>
          <a:xfrm>
            <a:off x="381000" y="914400"/>
            <a:ext cx="7391400" cy="5590952"/>
          </a:xfrm>
        </p:spPr>
        <p:txBody>
          <a:bodyPr>
            <a:noAutofit/>
          </a:bodyPr>
          <a:lstStyle/>
          <a:p>
            <a:pPr>
              <a:buNone/>
            </a:pPr>
            <a:endParaRPr lang="en-US" sz="1200" dirty="0" smtClean="0"/>
          </a:p>
          <a:p>
            <a:pPr algn="ctr">
              <a:buNone/>
            </a:pPr>
            <a:r>
              <a:rPr lang="tr-TR" sz="1200" b="1" dirty="0" smtClean="0"/>
              <a:t>Adnan M. Şapçı 	: </a:t>
            </a:r>
            <a:r>
              <a:rPr lang="tr-TR" sz="1200" dirty="0" smtClean="0"/>
              <a:t>Temmuz 1988 – Aralık 2012 yılları arasında Özen Film’de sinema filmi işletme/dağıtım bölümü müdürlüğü yaptığı süreçte Rambo serileri, Star Wars serileri, Titanic, Breveheart, Terminator, Die Hard serileri, Basic Instinct, The Pianist, Reservoir Dogs  gibi hafızalara yer etmiş yüzlerce yabancı filmin  ve Ağır Roman, Kahpe Bizans, Komser Şekspir, Hababam Sınıfı serisi, Kurtlar Vadisi serisi, Babam ve Oğlum, Recep İvedik 1-2-3 , İklimler, Uzak, Masumiyet, Çoğunluk, Filler ve Çimen gibi büyük beğeni kazanmış yüzlerce Türk filminin sinema gösterimlerini sağlamıştır. Şapçı, 2013 yılında ortakları ile İFP’yi kurarak iş hayatına devam etmektedir.</a:t>
            </a:r>
            <a:endParaRPr lang="en-US" sz="1200" dirty="0" smtClean="0"/>
          </a:p>
          <a:p>
            <a:pPr algn="ctr">
              <a:buNone/>
            </a:pPr>
            <a:r>
              <a:rPr lang="tr-TR" sz="1200" dirty="0" smtClean="0"/>
              <a:t> </a:t>
            </a:r>
            <a:endParaRPr lang="en-US" sz="1200" dirty="0" smtClean="0"/>
          </a:p>
          <a:p>
            <a:pPr algn="ctr">
              <a:buNone/>
            </a:pPr>
            <a:r>
              <a:rPr lang="tr-TR" sz="1200" b="1" dirty="0" smtClean="0"/>
              <a:t>             Sadık Ekinci	: </a:t>
            </a:r>
            <a:r>
              <a:rPr lang="tr-TR" sz="1200" dirty="0" smtClean="0"/>
              <a:t>Show TV ve CNN Türk’te görev aldığı süreçte bir çok televizyon programı ile PTT Film’de görev yaptığı süreçte gerek Türkiye’de gerekse  dünyanın birçok ülkesinde 1992-2012 yılları arasında 1.000’in üzerinde reklam filmi prodüksiyonu gerçekleştirmiştir. 2010 yılında ünlü yönetmen Derviş Zaim’in Kıbrıs’ta çektiği “Gölgeler ve Suretler” adlı eseri ile sinema filmi yapımcılığına da adım atmış, yine ünlü yönetmenin “Balık” adlı sinema filmine yardımcı yapımcı olarak katkıda bulunmuştur. Bunun ardından İngiltere’de yaşayan yönetmen Nihat Seven’in “Uzun Yol” adlı sinema filminin Türkiye’deki yapımcılığını üstlenmiştir. Ekinci, 2013 yılında ortakları ile kurduğu İFP ile sinema filmi ve reklam filmi prodüktörlüğüne devam etmektedir. </a:t>
            </a:r>
            <a:endParaRPr lang="en-US" sz="1200" dirty="0" smtClean="0"/>
          </a:p>
          <a:p>
            <a:pPr algn="ctr">
              <a:buNone/>
            </a:pPr>
            <a:endParaRPr lang="tr-TR" sz="1200" b="1" dirty="0" smtClean="0"/>
          </a:p>
          <a:p>
            <a:pPr algn="ctr">
              <a:buNone/>
            </a:pPr>
            <a:r>
              <a:rPr lang="tr-TR" sz="1200" b="1" dirty="0" smtClean="0"/>
              <a:t>  Emre Oskay	 :</a:t>
            </a:r>
            <a:r>
              <a:rPr lang="tr-TR" sz="1200" dirty="0" smtClean="0"/>
              <a:t> 2010 yılında ünlü yönetmen Derviş Zaim’in “Gölgeler ve Suretler” adlı filminin uygulayıcı yapımcılığını üstlenerek girdiği sinema sektörüne yönetmen Angelous Abazoğlu’nun Fransa-Almanya-Yunanistan-Türkiye ortak yapımı “Mustafa’nın Rüyası”, yönetmen Tayfun Pirselimoğlu’nun “Saç”, Derviş Zaim’in “Devir” ile “BALIK” adlı filmlerinin uygulayıcı yapımcılığını, İranlı yönetmen Hamy Ramezan’ın da Finlandiya-Türkiye ortak yapımı olan  “Keys of Heaven” adlı kısa filminin ortak yapımcılığını üstlenmiştir. Sinema sektöründeki faaliyetleriyle birlikte PTT Film’de görev aldığı süreçte birçok reklam filminde yapım amirliği ve uygulayıcı yapımcılık yapan Oskay, 2013 yılında ortakları ile kurduğu İFP’de hem sinema filmi, hem de reklam filmi prodüktörlüğüne devam etmektedir.</a:t>
            </a:r>
            <a:endParaRPr lang="en-US" sz="1200" dirty="0" smtClean="0"/>
          </a:p>
          <a:p>
            <a:endParaRPr lang="en-US" sz="1200" dirty="0"/>
          </a:p>
        </p:txBody>
      </p:sp>
    </p:spTree>
  </p:cSld>
  <p:clrMapOvr>
    <a:masterClrMapping/>
  </p:clrMapOvr>
  <mc:AlternateContent xmlns:mp="http://schemas.microsoft.com/office/mac/powerpoint/2008/main">
    <mc:Choice Requires="mp">
      <mp:transition spd="med" advTm="4000">
        <mp:cube dir="d"/>
      </mp:transition>
    </mc:Choice>
    <mc:Fallback xmlns:mp="http://schemas.microsoft.com/office/mac/powerpoint/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transition spd="med" advTm="4000">
        <p:cover dir="d"/>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Content Placeholder 3"/>
          <p:cNvSpPr>
            <a:spLocks noGrp="1"/>
          </p:cNvSpPr>
          <p:nvPr>
            <p:ph sz="half" idx="1"/>
          </p:nvPr>
        </p:nvSpPr>
        <p:spPr>
          <a:xfrm>
            <a:off x="152400" y="228600"/>
            <a:ext cx="7620000" cy="6477000"/>
          </a:xfrm>
        </p:spPr>
        <p:txBody>
          <a:bodyPr>
            <a:normAutofit fontScale="25000" lnSpcReduction="20000"/>
          </a:bodyPr>
          <a:lstStyle/>
          <a:p>
            <a:pPr algn="ctr">
              <a:buNone/>
            </a:pPr>
            <a:r>
              <a:rPr lang="tr-TR" sz="5600" b="1" u="sng" dirty="0" smtClean="0"/>
              <a:t>İFP’NİN UYGULAYI YAPIMCISI OLDUĞU FİLMLER</a:t>
            </a:r>
            <a:endParaRPr lang="en-US" sz="5600" b="1" dirty="0" smtClean="0"/>
          </a:p>
          <a:p>
            <a:pPr algn="ctr">
              <a:buNone/>
            </a:pPr>
            <a:r>
              <a:rPr lang="tr-TR" sz="4800" dirty="0" smtClean="0"/>
              <a:t>Gölgeler ve Suretler – Yönetmen: Derviş Zaim, 2010 Türkiye</a:t>
            </a:r>
            <a:endParaRPr lang="en-US" sz="4800" dirty="0" smtClean="0"/>
          </a:p>
          <a:p>
            <a:pPr algn="ctr">
              <a:buNone/>
            </a:pPr>
            <a:r>
              <a:rPr lang="tr-TR" sz="4800" dirty="0" smtClean="0"/>
              <a:t>Mustafa’nın Rüyası – Yönetmen: Angelous Abazoğlu, 2010 Fransa-Almanya-Yunanistan-Türkiye</a:t>
            </a:r>
            <a:endParaRPr lang="en-US" sz="4800" dirty="0" smtClean="0"/>
          </a:p>
          <a:p>
            <a:pPr algn="ctr">
              <a:buNone/>
            </a:pPr>
            <a:r>
              <a:rPr lang="tr-TR" sz="4800" dirty="0" smtClean="0"/>
              <a:t>Saç – Yönetmen: Tayfun Pirselimoğlu, 2010 Türkiye</a:t>
            </a:r>
            <a:endParaRPr lang="en-US" sz="4800" dirty="0" smtClean="0"/>
          </a:p>
          <a:p>
            <a:pPr algn="ctr">
              <a:buNone/>
            </a:pPr>
            <a:r>
              <a:rPr lang="tr-TR" sz="4800" dirty="0" smtClean="0"/>
              <a:t>Devir – Yönetmen :Derviş Zaim, 2012 Türkiye</a:t>
            </a:r>
            <a:endParaRPr lang="en-US" sz="4800" dirty="0" smtClean="0"/>
          </a:p>
          <a:p>
            <a:pPr algn="ctr">
              <a:buNone/>
            </a:pPr>
            <a:r>
              <a:rPr lang="tr-TR" sz="4800" dirty="0" smtClean="0"/>
              <a:t>Balık – Yönetmen: Derviş Zaim, 2014 Türkiye</a:t>
            </a:r>
            <a:endParaRPr lang="en-US" sz="4800" dirty="0" smtClean="0"/>
          </a:p>
          <a:p>
            <a:pPr algn="ctr">
              <a:buNone/>
            </a:pPr>
            <a:r>
              <a:rPr lang="tr-TR" sz="4800" dirty="0" smtClean="0"/>
              <a:t>The Museum of Innocence, Orhan Pamuk ve Masumiyet Müzesi Belgeseli -Yön. Grant Gee , Mayıs 2014 (İngiltere)</a:t>
            </a:r>
            <a:endParaRPr lang="en-US" sz="4800" dirty="0" smtClean="0"/>
          </a:p>
          <a:p>
            <a:pPr algn="ctr">
              <a:buNone/>
            </a:pPr>
            <a:r>
              <a:rPr lang="tr-TR" sz="4800" dirty="0" smtClean="0"/>
              <a:t>Kıtmir /Semaya Açılmış Kuyular – Yönetmen Derviş Zaim, 2014 Türkiye </a:t>
            </a:r>
            <a:endParaRPr lang="en-US" sz="4800" dirty="0" smtClean="0"/>
          </a:p>
          <a:p>
            <a:pPr algn="ctr">
              <a:buNone/>
            </a:pPr>
            <a:r>
              <a:rPr lang="tr-TR" sz="4800" dirty="0" smtClean="0"/>
              <a:t>Mustang-Yönetmen: Deniz Gamze Ergüven, 2014 (Uygulayıcı Yapımcılık) Fransa CG CINEMA</a:t>
            </a:r>
            <a:endParaRPr lang="en-US" sz="4800" dirty="0" smtClean="0"/>
          </a:p>
          <a:p>
            <a:pPr algn="ctr">
              <a:buNone/>
            </a:pPr>
            <a:r>
              <a:rPr lang="tr-TR" sz="4800" dirty="0" smtClean="0"/>
              <a:t>Kasap Havası- Yönetmen: Çiğdem Sezgin, Ocak 2015 (Hazırlık aşamasında)</a:t>
            </a:r>
            <a:endParaRPr lang="en-US" sz="4800" dirty="0" smtClean="0"/>
          </a:p>
          <a:p>
            <a:pPr algn="ctr">
              <a:buNone/>
            </a:pPr>
            <a:r>
              <a:rPr lang="tr-TR" sz="4800" b="1" dirty="0" smtClean="0"/>
              <a:t>  </a:t>
            </a:r>
            <a:endParaRPr lang="en-US" sz="4800" dirty="0" smtClean="0"/>
          </a:p>
          <a:p>
            <a:pPr algn="ctr">
              <a:buNone/>
            </a:pPr>
            <a:r>
              <a:rPr lang="tr-TR" sz="5600" b="1" u="sng" dirty="0" smtClean="0"/>
              <a:t>İFP’NİN ORTAK YAPIMCI VE UYGULAYICI YAPIMCISI OLDUĞU FİLMLER</a:t>
            </a:r>
            <a:r>
              <a:rPr lang="tr-TR" sz="4800" b="1" u="sng" dirty="0" smtClean="0"/>
              <a:t> </a:t>
            </a:r>
            <a:endParaRPr lang="en-US" sz="4800" dirty="0" smtClean="0"/>
          </a:p>
          <a:p>
            <a:pPr algn="ctr">
              <a:buNone/>
            </a:pPr>
            <a:r>
              <a:rPr lang="tr-TR" sz="4800" dirty="0" smtClean="0"/>
              <a:t>Uzun Yol – Nihat Seven: 2013 İngiltere-Türkiye </a:t>
            </a:r>
            <a:endParaRPr lang="en-US" sz="4800" dirty="0" smtClean="0"/>
          </a:p>
          <a:p>
            <a:pPr algn="ctr">
              <a:buNone/>
            </a:pPr>
            <a:r>
              <a:rPr lang="tr-TR" sz="4800" dirty="0" smtClean="0"/>
              <a:t>Cennetin Anahtarları – Yönetmen: Hamy Ramezan, 2014 Finlandiya-Türkiye </a:t>
            </a:r>
            <a:endParaRPr lang="en-US" sz="4800" dirty="0" smtClean="0"/>
          </a:p>
          <a:p>
            <a:pPr algn="ctr">
              <a:buNone/>
            </a:pPr>
            <a:r>
              <a:rPr lang="tr-TR" sz="4800" dirty="0" smtClean="0"/>
              <a:t>Istanbul of Miracles-Mucizelerin İstanbul’u -  Yönetmen: Fotini Siskopoulou, 2014-2015 Yunanistan Türkiye </a:t>
            </a:r>
            <a:endParaRPr lang="en-US" sz="4800" dirty="0" smtClean="0"/>
          </a:p>
          <a:p>
            <a:pPr algn="ctr">
              <a:buNone/>
            </a:pPr>
            <a:r>
              <a:rPr lang="tr-TR" sz="4800" dirty="0" smtClean="0"/>
              <a:t>Kaygı-Yönetmen :Ceylan Özçelik, 2015 (Hazırlık aşamasında)</a:t>
            </a:r>
            <a:endParaRPr lang="en-US" sz="4800" dirty="0" smtClean="0"/>
          </a:p>
          <a:p>
            <a:pPr algn="ctr">
              <a:buNone/>
            </a:pPr>
            <a:r>
              <a:rPr lang="tr-TR" sz="4800" smtClean="0"/>
              <a:t>Bir </a:t>
            </a:r>
            <a:r>
              <a:rPr lang="tr-TR" sz="4800" smtClean="0"/>
              <a:t>Garip </a:t>
            </a:r>
            <a:r>
              <a:rPr lang="tr-TR" sz="4800" dirty="0" smtClean="0"/>
              <a:t>Cenaze Hikayesi- Yönetmen:Mehmert Emrah Erkanı ,  2015 (Hazırlık aşamasında)</a:t>
            </a:r>
            <a:endParaRPr lang="en-US" sz="4800" dirty="0" smtClean="0"/>
          </a:p>
          <a:p>
            <a:pPr algn="ctr">
              <a:buNone/>
            </a:pPr>
            <a:r>
              <a:rPr lang="tr-TR" sz="4800" dirty="0" smtClean="0"/>
              <a:t> </a:t>
            </a:r>
            <a:endParaRPr lang="en-US" sz="4800" dirty="0" smtClean="0"/>
          </a:p>
          <a:p>
            <a:pPr algn="ctr">
              <a:buNone/>
            </a:pPr>
            <a:r>
              <a:rPr lang="tr-TR" sz="5600" b="1" u="sng" dirty="0" smtClean="0"/>
              <a:t>İFP’NİN SİNEMA DAĞITIMINI YAPTIĞI FİLMLER </a:t>
            </a:r>
            <a:endParaRPr lang="en-US" sz="5600" dirty="0" smtClean="0"/>
          </a:p>
          <a:p>
            <a:pPr algn="ctr">
              <a:buNone/>
            </a:pPr>
            <a:r>
              <a:rPr lang="tr-TR" sz="4800" dirty="0" smtClean="0"/>
              <a:t>Aşk Ağlatır – Yönetmen: Mehmet Taşdiken, 25 Ekim 2013’te gösterime çıkıldı.</a:t>
            </a:r>
            <a:endParaRPr lang="en-US" sz="4800" dirty="0" smtClean="0"/>
          </a:p>
          <a:p>
            <a:pPr algn="ctr">
              <a:buNone/>
            </a:pPr>
            <a:r>
              <a:rPr lang="tr-TR" sz="4800" dirty="0" smtClean="0"/>
              <a:t>3 Yol – Yönetmen: Faysal Soysal, 25 Ekim 2013’te gösterime çıkıldı.</a:t>
            </a:r>
            <a:endParaRPr lang="en-US" sz="4800" dirty="0" smtClean="0"/>
          </a:p>
          <a:p>
            <a:pPr algn="ctr">
              <a:buNone/>
            </a:pPr>
            <a:r>
              <a:rPr lang="tr-TR" sz="4800" dirty="0" smtClean="0"/>
              <a:t>Yarım Kalan Muzice – Yönetmen: Biket İlhan, 20 Aralık 2013’te gösterime çıkıldı.</a:t>
            </a:r>
            <a:endParaRPr lang="en-US" sz="4800" dirty="0" smtClean="0"/>
          </a:p>
          <a:p>
            <a:pPr algn="ctr">
              <a:buNone/>
            </a:pPr>
            <a:r>
              <a:rPr lang="tr-TR" sz="4800" dirty="0" smtClean="0"/>
              <a:t>Bensiz- Yönetmen: Ahmet Küçükkayalı, 02 Mayıs 2014’te gösterime çıkıldı.</a:t>
            </a:r>
            <a:endParaRPr lang="en-US" sz="4800" dirty="0" smtClean="0"/>
          </a:p>
          <a:p>
            <a:pPr algn="ctr">
              <a:buNone/>
            </a:pPr>
            <a:r>
              <a:rPr lang="tr-TR" sz="4800" dirty="0" smtClean="0"/>
              <a:t>Tersine – Yönetmen: Faik Ahmet Akıncı, 26 Eylül 2014’te gösterime çıkıldı.</a:t>
            </a:r>
            <a:endParaRPr lang="en-US" sz="4800" dirty="0" smtClean="0"/>
          </a:p>
          <a:p>
            <a:pPr algn="ctr">
              <a:buNone/>
            </a:pPr>
            <a:r>
              <a:rPr lang="tr-TR" sz="4800" dirty="0" smtClean="0"/>
              <a:t>Pinokyo(Pinocchio)- Animasyon  film, 2015’te gösterime çıkılacak.</a:t>
            </a:r>
            <a:endParaRPr lang="en-US" sz="4800" dirty="0" smtClean="0"/>
          </a:p>
          <a:p>
            <a:pPr algn="ctr">
              <a:buNone/>
            </a:pPr>
            <a:r>
              <a:rPr lang="tr-TR" sz="7200" b="1" dirty="0" smtClean="0">
                <a:solidFill>
                  <a:srgbClr val="000000"/>
                </a:solidFill>
              </a:rPr>
              <a:t> </a:t>
            </a:r>
            <a:r>
              <a:rPr lang="tr-TR" sz="7200" b="1" i="1" u="sng" dirty="0" smtClean="0">
                <a:solidFill>
                  <a:srgbClr val="000000"/>
                </a:solidFill>
                <a:hlinkClick r:id="rId2"/>
              </a:rPr>
              <a:t>www.ifp.com.tr</a:t>
            </a:r>
            <a:endParaRPr lang="en-US" sz="7200" b="1" dirty="0" smtClean="0">
              <a:solidFill>
                <a:srgbClr val="000000"/>
              </a:solidFill>
            </a:endParaRPr>
          </a:p>
          <a:p>
            <a:pPr>
              <a:buNone/>
            </a:pPr>
            <a:endParaRPr lang="en-US" dirty="0" smtClean="0"/>
          </a:p>
          <a:p>
            <a:endParaRPr lang="en-US" dirty="0"/>
          </a:p>
        </p:txBody>
      </p:sp>
    </p:spTree>
  </p:cSld>
  <p:clrMapOvr>
    <a:masterClrMapping/>
  </p:clrMapOvr>
  <mc:AlternateContent xmlns:mp="http://schemas.microsoft.com/office/mac/powerpoint/2008/main">
    <mc:Choice Requires="mp">
      <mp:transition spd="med" advTm="4000">
        <mp:cube dir="d"/>
      </mp:transition>
    </mc:Choice>
    <mc:Fallback xmlns:mp="http://schemas.microsoft.com/office/mac/powerpoint/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transition spd="med" advTm="4000">
        <p:cover dir="d"/>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Title 8"/>
          <p:cNvSpPr>
            <a:spLocks noGrp="1"/>
          </p:cNvSpPr>
          <p:nvPr>
            <p:ph type="title"/>
          </p:nvPr>
        </p:nvSpPr>
        <p:spPr>
          <a:xfrm>
            <a:off x="228600" y="4419600"/>
            <a:ext cx="7543800" cy="1600200"/>
          </a:xfrm>
        </p:spPr>
        <p:txBody>
          <a:bodyPr>
            <a:normAutofit fontScale="90000"/>
          </a:bodyPr>
          <a:lstStyle/>
          <a:p>
            <a:pPr algn="ctr"/>
            <a:r>
              <a:rPr lang="en-US" dirty="0" smtClean="0"/>
              <a:t/>
            </a:r>
            <a:br>
              <a:rPr lang="en-US" dirty="0" smtClean="0"/>
            </a:br>
            <a:r>
              <a:rPr lang="en-US" sz="3111" cap="none" dirty="0" err="1" smtClean="0">
                <a:solidFill>
                  <a:srgbClr val="F8E6DA"/>
                </a:solidFill>
                <a:effectLst>
                  <a:outerShdw blurRad="50800" dist="38100" dir="2700000">
                    <a:srgbClr val="000000">
                      <a:alpha val="43000"/>
                    </a:srgbClr>
                  </a:outerShdw>
                </a:effectLst>
              </a:rPr>
              <a:t>www.ifp.com.tr</a:t>
            </a:r>
            <a:r>
              <a:rPr lang="en-US" sz="2400" cap="none" dirty="0" smtClean="0"/>
              <a:t>                                               </a:t>
            </a:r>
            <a:r>
              <a:rPr lang="en-US" sz="2400" cap="none" dirty="0" err="1" smtClean="0"/>
              <a:t>Kılıçalipaşa</a:t>
            </a:r>
            <a:r>
              <a:rPr lang="en-US" sz="2400" cap="none" dirty="0" smtClean="0"/>
              <a:t> </a:t>
            </a:r>
            <a:r>
              <a:rPr lang="en-US" sz="2400" cap="none" dirty="0" err="1" smtClean="0"/>
              <a:t>Mah</a:t>
            </a:r>
            <a:r>
              <a:rPr lang="en-US" sz="2400" cap="none" dirty="0" smtClean="0"/>
              <a:t>. </a:t>
            </a:r>
            <a:r>
              <a:rPr lang="en-US" sz="2400" cap="none" dirty="0" err="1" smtClean="0"/>
              <a:t>Akarsu</a:t>
            </a:r>
            <a:r>
              <a:rPr lang="en-US" sz="2400" cap="none" dirty="0" smtClean="0"/>
              <a:t> </a:t>
            </a:r>
            <a:r>
              <a:rPr lang="en-US" sz="2400" cap="none" dirty="0" err="1" smtClean="0"/>
              <a:t>Sok</a:t>
            </a:r>
            <a:r>
              <a:rPr lang="en-US" sz="2400" cap="none" dirty="0" smtClean="0"/>
              <a:t>. No 27 Kat 1 </a:t>
            </a:r>
            <a:r>
              <a:rPr lang="en-US" sz="2400" cap="none" dirty="0" err="1" smtClean="0"/>
              <a:t>Daire</a:t>
            </a:r>
            <a:r>
              <a:rPr lang="en-US" sz="2400" cap="none" dirty="0" smtClean="0"/>
              <a:t> 1 </a:t>
            </a:r>
            <a:r>
              <a:rPr lang="en-US" sz="2400" cap="none" dirty="0" err="1" smtClean="0"/>
              <a:t>Cihangir</a:t>
            </a:r>
            <a:r>
              <a:rPr lang="en-US" sz="2400" cap="none" dirty="0" smtClean="0"/>
              <a:t>, </a:t>
            </a:r>
            <a:r>
              <a:rPr lang="en-US" sz="2400" cap="none" dirty="0" err="1" smtClean="0"/>
              <a:t>Beyoğlu-İstanbul</a:t>
            </a:r>
            <a:r>
              <a:rPr lang="en-US" sz="2400" cap="none" dirty="0" smtClean="0"/>
              <a:t> 0212 293 99 06 </a:t>
            </a:r>
            <a:r>
              <a:rPr lang="en-US" sz="2400" cap="none" dirty="0" err="1" smtClean="0"/>
              <a:t>info@ifp.com.tr</a:t>
            </a:r>
            <a:endParaRPr lang="en-US" sz="2400" cap="none" dirty="0"/>
          </a:p>
        </p:txBody>
      </p:sp>
      <p:graphicFrame>
        <p:nvGraphicFramePr>
          <p:cNvPr id="35842" name="Object 2"/>
          <p:cNvGraphicFramePr>
            <a:graphicFrameLocks noChangeAspect="1"/>
          </p:cNvGraphicFramePr>
          <p:nvPr/>
        </p:nvGraphicFramePr>
        <p:xfrm>
          <a:off x="2514600" y="990600"/>
          <a:ext cx="2971800" cy="3060511"/>
        </p:xfrm>
        <a:graphic>
          <a:graphicData uri="http://schemas.openxmlformats.org/presentationml/2006/ole">
            <p:oleObj spid="_x0000_s29698" name="Document" r:id="rId3" imgW="1384300" imgH="1384300" progId="Word.Document.12">
              <p:embed/>
            </p:oleObj>
          </a:graphicData>
        </a:graphic>
      </p:graphicFrame>
    </p:spTree>
  </p:cSld>
  <p:clrMapOvr>
    <a:masterClrMapping/>
  </p:clrMapOvr>
  <mc:AlternateContent xmlns:mp="http://schemas.microsoft.com/office/mac/powerpoint/2008/main">
    <mc:Choice Requires="mp">
      <mp:transition spd="med" advTm="5000">
        <mp:cube dir="d"/>
      </mp:transition>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xmlns:mp="http://schemas.microsoft.com/office/mac/powerpoint/2008/main">
      <p:transition spd="med" advTm="5000">
        <p:cover dir="d"/>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 name="Title 10"/>
          <p:cNvSpPr>
            <a:spLocks noGrp="1"/>
          </p:cNvSpPr>
          <p:nvPr>
            <p:ph type="title"/>
          </p:nvPr>
        </p:nvSpPr>
        <p:spPr>
          <a:xfrm>
            <a:off x="457200" y="228600"/>
            <a:ext cx="7239000" cy="441960"/>
          </a:xfrm>
        </p:spPr>
        <p:txBody>
          <a:bodyPr>
            <a:normAutofit fontScale="90000"/>
          </a:bodyPr>
          <a:lstStyle/>
          <a:p>
            <a:r>
              <a:rPr lang="en-US" dirty="0" smtClean="0"/>
              <a:t>    23 NİSAN 2015’TE SİNEMALARDA</a:t>
            </a:r>
            <a:endParaRPr lang="en-US" dirty="0"/>
          </a:p>
        </p:txBody>
      </p:sp>
      <p:graphicFrame>
        <p:nvGraphicFramePr>
          <p:cNvPr id="13" name="Content Placeholder 12"/>
          <p:cNvGraphicFramePr>
            <a:graphicFrameLocks noGrp="1"/>
          </p:cNvGraphicFramePr>
          <p:nvPr>
            <p:ph idx="1"/>
          </p:nvPr>
        </p:nvGraphicFramePr>
        <p:xfrm>
          <a:off x="2057401" y="838200"/>
          <a:ext cx="4267200" cy="6019800"/>
        </p:xfrm>
        <a:graphic>
          <a:graphicData uri="http://schemas.openxmlformats.org/drawingml/2006/table">
            <a:tbl>
              <a:tblPr firstRow="1" bandRow="1">
                <a:tableStyleId>{5C22544A-7EE6-4342-B048-85BDC9FD1C3A}</a:tableStyleId>
              </a:tblPr>
              <a:tblGrid>
                <a:gridCol w="4267200"/>
              </a:tblGrid>
              <a:tr h="6019800">
                <a:tc>
                  <a:txBody>
                    <a:bodyPr/>
                    <a:lstStyle/>
                    <a:p>
                      <a:r>
                        <a:rPr lang="en-US" dirty="0" smtClean="0"/>
                        <a:t> </a:t>
                      </a:r>
                      <a:endParaRPr lang="en-US" dirty="0"/>
                    </a:p>
                  </a:txBody>
                  <a:tcPr/>
                </a:tc>
              </a:tr>
            </a:tbl>
          </a:graphicData>
        </a:graphic>
      </p:graphicFrame>
      <p:pic>
        <p:nvPicPr>
          <p:cNvPr id="6" name="Picture 5" descr="PİNOKYO.png"/>
          <p:cNvPicPr>
            <a:picLocks noChangeAspect="1"/>
          </p:cNvPicPr>
          <p:nvPr/>
        </p:nvPicPr>
        <p:blipFill>
          <a:blip r:embed="rId2"/>
          <a:stretch>
            <a:fillRect/>
          </a:stretch>
        </p:blipFill>
        <p:spPr>
          <a:xfrm>
            <a:off x="2149433" y="948296"/>
            <a:ext cx="4067497" cy="5757304"/>
          </a:xfrm>
          <a:prstGeom prst="rect">
            <a:avLst/>
          </a:prstGeom>
        </p:spPr>
      </p:pic>
    </p:spTree>
  </p:cSld>
  <p:clrMapOvr>
    <a:masterClrMapping/>
  </p:clrMapOvr>
  <mc:AlternateContent xmlns:mp="http://schemas.microsoft.com/office/mac/powerpoint/2008/main">
    <mc:Choice Requires="mp">
      <mp:transition spd="med" advTm="4000">
        <mp:cube dir="d"/>
      </mp:transition>
    </mc:Choice>
    <mc:Fallback xmlns:mp="http://schemas.microsoft.com/office/mac/powerpoint/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transition spd="med" advTm="4000">
        <p:cover dir="d"/>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3 İçerik Yer Tutucusu"/>
          <p:cNvSpPr>
            <a:spLocks noGrp="1"/>
          </p:cNvSpPr>
          <p:nvPr>
            <p:ph sz="half" idx="1"/>
          </p:nvPr>
        </p:nvSpPr>
        <p:spPr>
          <a:xfrm>
            <a:off x="323528" y="1844824"/>
            <a:ext cx="7344816" cy="4320480"/>
          </a:xfrm>
        </p:spPr>
        <p:txBody>
          <a:bodyPr>
            <a:noAutofit/>
          </a:bodyPr>
          <a:lstStyle/>
          <a:p>
            <a:pPr algn="ctr">
              <a:buNone/>
            </a:pPr>
            <a:endParaRPr lang="tr-TR" sz="1600" dirty="0" smtClean="0">
              <a:solidFill>
                <a:schemeClr val="bg1">
                  <a:lumMod val="50000"/>
                </a:schemeClr>
              </a:solidFill>
              <a:latin typeface="Bookman Old Style" pitchFamily="18" charset="0"/>
            </a:endParaRPr>
          </a:p>
          <a:p>
            <a:pPr algn="ctr"/>
            <a:endParaRPr lang="tr-TR" sz="1600" dirty="0">
              <a:solidFill>
                <a:schemeClr val="bg1">
                  <a:lumMod val="50000"/>
                </a:schemeClr>
              </a:solidFill>
              <a:latin typeface="Bookman Old Style" pitchFamily="18" charset="0"/>
            </a:endParaRPr>
          </a:p>
        </p:txBody>
      </p:sp>
      <p:pic>
        <p:nvPicPr>
          <p:cNvPr id="6" name="Picture 5" descr="TEL_0286933_X_01_EN.pdf"/>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0" y="196738"/>
            <a:ext cx="9144000" cy="6464524"/>
          </a:xfrm>
          <a:prstGeom prst="rect">
            <a:avLst/>
          </a:prstGeom>
        </p:spPr>
      </p:pic>
    </p:spTree>
  </p:cSld>
  <p:clrMapOvr>
    <a:masterClrMapping/>
  </p:clrMapOvr>
  <mc:AlternateContent xmlns:mp="http://schemas.microsoft.com/office/mac/powerpoint/2008/main">
    <mc:Choice Requires="mp">
      <mp:transition spd="med" advTm="4000">
        <mp:cube dir="d"/>
      </mp:transition>
    </mc:Choice>
    <mc:Fallback xmlns:mp="http://schemas.microsoft.com/office/mac/powerpoint/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transition spd="med" advTm="4000">
        <p:cover dir="d"/>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 name="Picture 5" descr="TEL_0286933_X_01_EN.pdf"/>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2148894" y="0"/>
            <a:ext cx="4846211" cy="6858000"/>
          </a:xfrm>
          <a:prstGeom prst="rect">
            <a:avLst/>
          </a:prstGeom>
        </p:spPr>
      </p:pic>
    </p:spTree>
  </p:cSld>
  <p:clrMapOvr>
    <a:masterClrMapping/>
  </p:clrMapOvr>
  <mc:AlternateContent xmlns:mp="http://schemas.microsoft.com/office/mac/powerpoint/2008/main">
    <mc:Choice Requires="mp">
      <mp:transition spd="med" advTm="4000">
        <mp:cube dir="d"/>
      </mp:transition>
    </mc:Choice>
    <mc:Fallback xmlns:mp="http://schemas.microsoft.com/office/mac/powerpoint/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transition spd="med" advTm="4000">
        <p:cover dir="d"/>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086600" cy="1173480"/>
          </a:xfrm>
        </p:spPr>
        <p:txBody>
          <a:bodyPr/>
          <a:lstStyle/>
          <a:p>
            <a:pPr algn="ctr"/>
            <a:r>
              <a:rPr dirty="0" smtClean="0"/>
              <a:t>Pİnokyo      -      özet</a:t>
            </a:r>
            <a:endParaRPr lang="en-US" dirty="0"/>
          </a:p>
        </p:txBody>
      </p:sp>
      <p:sp>
        <p:nvSpPr>
          <p:cNvPr id="4" name="Content Placeholder 3"/>
          <p:cNvSpPr>
            <a:spLocks noGrp="1"/>
          </p:cNvSpPr>
          <p:nvPr>
            <p:ph sz="half" idx="1"/>
          </p:nvPr>
        </p:nvSpPr>
        <p:spPr/>
        <p:txBody>
          <a:bodyPr>
            <a:normAutofit fontScale="47500" lnSpcReduction="20000"/>
          </a:bodyPr>
          <a:lstStyle/>
          <a:p>
            <a:pPr>
              <a:buNone/>
            </a:pPr>
            <a:r>
              <a:rPr lang="tr-TR" dirty="0" smtClean="0"/>
              <a:t>  </a:t>
            </a:r>
          </a:p>
          <a:p>
            <a:pPr algn="ctr"/>
            <a:r>
              <a:rPr lang="tr-TR" dirty="0" smtClean="0"/>
              <a:t>  Oyuncak ustası yaşlı Gepetto bir gün bir parça çam ağacı dalı bulur. Onu işler, ağaçtan bir kukla yaratır ve ona Pinokyo ismini verir. Gepetto inanılmaz  derecede mutlu olur çünkü yarattığı kukla canlanmıştır. Fakat bu kukla</a:t>
            </a:r>
            <a:r>
              <a:rPr lang="en-US" dirty="0" smtClean="0"/>
              <a:t>; </a:t>
            </a:r>
            <a:r>
              <a:rPr lang="tr-TR" dirty="0" smtClean="0"/>
              <a:t>Pinokyo çok kaprislidir ve aklında hep çılgın düşünceler vardır, haylazdır. Çok geçmeden Pinokyo'nun haylazlıkları köyde büyük hasarlara yol açmaya ve Gepetto'nun başını derde sokmaya başlar. Gepettonun gün geçtikçe </a:t>
            </a:r>
            <a:r>
              <a:rPr lang="en-US" dirty="0" smtClean="0"/>
              <a:t>"</a:t>
            </a:r>
            <a:r>
              <a:rPr lang="tr-TR" dirty="0" smtClean="0"/>
              <a:t>oğluna</a:t>
            </a:r>
            <a:r>
              <a:rPr lang="en-US" dirty="0" smtClean="0"/>
              <a:t>" </a:t>
            </a:r>
            <a:r>
              <a:rPr lang="tr-TR" dirty="0" smtClean="0"/>
              <a:t>karşı olan sabrı taşmaktadır.</a:t>
            </a:r>
            <a:endParaRPr lang="en-US" dirty="0" smtClean="0"/>
          </a:p>
          <a:p>
            <a:pPr algn="ctr"/>
            <a:r>
              <a:rPr lang="tr-TR" dirty="0" smtClean="0"/>
              <a:t>	Pinokyo evden kaçar ve bir sürü çılgınca maceraya atılır: Mangiafuoco isminde bir kuklacı ile taşınır ve neredeyse bu kuklacı tarafından ateşe atılıp yakılmak istenir. Daha sonraları, iki zorba olan Tilki ile Kedi tarafından kandırılır ve kaçırılır; şeytani bir faytoncu tarafından eşeğe dönüştürülür . Ardından kendisini salam yapmak isteyen bir sirk sahibine satılır.</a:t>
            </a:r>
            <a:endParaRPr lang="en-US" dirty="0" smtClean="0"/>
          </a:p>
          <a:p>
            <a:pPr algn="ctr"/>
            <a:r>
              <a:rPr lang="tr-TR" dirty="0" smtClean="0"/>
              <a:t>	Bu sırada Gepetto umutsuzca Pinokyo'yu aramaktadır ve arayışlarının sonu bir balina tarafından yutulmasıyla son bulur fakat bu uzun ve maceralı yolculuğunun sonunda Pinokyo düşünceli ve cesaretli olmayı öğrenip, </a:t>
            </a:r>
            <a:r>
              <a:rPr lang="en-US" dirty="0" smtClean="0"/>
              <a:t>"</a:t>
            </a:r>
            <a:r>
              <a:rPr lang="en-US" dirty="0" err="1" smtClean="0"/>
              <a:t>bab</a:t>
            </a:r>
            <a:r>
              <a:rPr lang="tr-TR" dirty="0" smtClean="0"/>
              <a:t>asını</a:t>
            </a:r>
            <a:r>
              <a:rPr lang="en-US" dirty="0" smtClean="0"/>
              <a:t>"</a:t>
            </a:r>
            <a:r>
              <a:rPr lang="tr-TR" dirty="0" smtClean="0"/>
              <a:t> balinadan kurtarır ve gerçek bir çocuğa dönüşür.</a:t>
            </a:r>
            <a:endParaRPr lang="en-US" dirty="0" smtClean="0"/>
          </a:p>
          <a:p>
            <a:pPr algn="ctr"/>
            <a:endParaRPr lang="en-US" dirty="0"/>
          </a:p>
        </p:txBody>
      </p:sp>
    </p:spTree>
  </p:cSld>
  <p:clrMapOvr>
    <a:masterClrMapping/>
  </p:clrMapOvr>
  <mc:AlternateContent xmlns:mp="http://schemas.microsoft.com/office/mac/powerpoint/2008/main">
    <mc:Choice Requires="mp">
      <mp:transition spd="med" advTm="4000">
        <mp:cube dir="d"/>
      </mp:transition>
    </mc:Choice>
    <mc:Fallback xmlns:mp="http://schemas.microsoft.com/office/mac/powerpoint/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transition spd="med" advTm="4000">
        <p:cover dir="d"/>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239000" cy="1173480"/>
          </a:xfrm>
        </p:spPr>
        <p:txBody>
          <a:bodyPr/>
          <a:lstStyle/>
          <a:p>
            <a:pPr algn="ctr"/>
            <a:r>
              <a:rPr dirty="0" smtClean="0"/>
              <a:t>Pİnokyo türkİye'de çekİlMİşTİr</a:t>
            </a:r>
            <a:endParaRPr lang="en-US" dirty="0"/>
          </a:p>
        </p:txBody>
      </p:sp>
      <p:sp>
        <p:nvSpPr>
          <p:cNvPr id="4" name="Content Placeholder 3"/>
          <p:cNvSpPr>
            <a:spLocks noGrp="1"/>
          </p:cNvSpPr>
          <p:nvPr>
            <p:ph sz="half" idx="1"/>
          </p:nvPr>
        </p:nvSpPr>
        <p:spPr>
          <a:xfrm>
            <a:off x="304800" y="1600200"/>
            <a:ext cx="7391400" cy="4905152"/>
          </a:xfrm>
        </p:spPr>
        <p:txBody>
          <a:bodyPr>
            <a:normAutofit/>
          </a:bodyPr>
          <a:lstStyle/>
          <a:p>
            <a:pPr>
              <a:buNone/>
            </a:pPr>
            <a:endParaRPr lang="en-US" sz="1600" dirty="0" smtClean="0"/>
          </a:p>
          <a:p>
            <a:pPr>
              <a:buNone/>
            </a:pPr>
            <a:endParaRPr lang="en-US" sz="1600" dirty="0" smtClean="0"/>
          </a:p>
          <a:p>
            <a:pPr>
              <a:buNone/>
            </a:pPr>
            <a:endParaRPr lang="en-US" sz="1600" dirty="0" smtClean="0"/>
          </a:p>
          <a:p>
            <a:pPr algn="ctr">
              <a:buNone/>
            </a:pPr>
            <a:r>
              <a:rPr lang="en-US" sz="1800" dirty="0" err="1" smtClean="0"/>
              <a:t>Yediden</a:t>
            </a:r>
            <a:r>
              <a:rPr lang="en-US" sz="1800" dirty="0" smtClean="0"/>
              <a:t> </a:t>
            </a:r>
            <a:r>
              <a:rPr lang="en-US" sz="1800" dirty="0" err="1" smtClean="0"/>
              <a:t>yetmişe</a:t>
            </a:r>
            <a:r>
              <a:rPr lang="en-US" sz="1800" dirty="0" smtClean="0"/>
              <a:t> </a:t>
            </a:r>
            <a:r>
              <a:rPr lang="en-US" sz="1800" dirty="0" err="1" smtClean="0"/>
              <a:t>hepimizin</a:t>
            </a:r>
            <a:r>
              <a:rPr lang="en-US" sz="1800" dirty="0" smtClean="0"/>
              <a:t> </a:t>
            </a:r>
            <a:r>
              <a:rPr lang="en-US" sz="1800" dirty="0" err="1" smtClean="0"/>
              <a:t>bildiği</a:t>
            </a:r>
            <a:r>
              <a:rPr lang="en-US" sz="1800" dirty="0" smtClean="0"/>
              <a:t> </a:t>
            </a:r>
            <a:r>
              <a:rPr lang="en-US" sz="1800" dirty="0" err="1" smtClean="0"/>
              <a:t>Pinokyo</a:t>
            </a:r>
            <a:r>
              <a:rPr lang="en-US" sz="1800" dirty="0" smtClean="0"/>
              <a:t> </a:t>
            </a:r>
            <a:r>
              <a:rPr lang="en-US" sz="1800" dirty="0" err="1" smtClean="0"/>
              <a:t>filminin</a:t>
            </a:r>
            <a:r>
              <a:rPr lang="en-US" sz="1800" dirty="0" smtClean="0"/>
              <a:t> </a:t>
            </a:r>
            <a:r>
              <a:rPr lang="en-US" sz="1800" dirty="0" err="1" smtClean="0"/>
              <a:t>bu</a:t>
            </a:r>
            <a:r>
              <a:rPr lang="en-US" sz="1800" dirty="0" smtClean="0"/>
              <a:t> </a:t>
            </a:r>
            <a:r>
              <a:rPr lang="en-US" sz="1800" dirty="0" err="1" smtClean="0"/>
              <a:t>versiyonu</a:t>
            </a:r>
            <a:r>
              <a:rPr lang="en-US" sz="1800" dirty="0" smtClean="0"/>
              <a:t>,</a:t>
            </a:r>
          </a:p>
          <a:p>
            <a:pPr algn="ctr">
              <a:buNone/>
            </a:pPr>
            <a:r>
              <a:rPr lang="en-US" sz="1800" dirty="0" err="1" smtClean="0"/>
              <a:t>ülkemizde</a:t>
            </a:r>
            <a:r>
              <a:rPr lang="en-US" sz="1800" dirty="0" smtClean="0"/>
              <a:t> </a:t>
            </a:r>
            <a:r>
              <a:rPr lang="en-US" sz="1800" dirty="0" err="1" smtClean="0"/>
              <a:t>Kuşadası’nda</a:t>
            </a:r>
            <a:r>
              <a:rPr lang="en-US" sz="1800" dirty="0" smtClean="0"/>
              <a:t> </a:t>
            </a:r>
            <a:r>
              <a:rPr lang="en-US" sz="1800" dirty="0" err="1" smtClean="0"/>
              <a:t>çekilmiştir</a:t>
            </a:r>
            <a:r>
              <a:rPr lang="en-US" sz="1800" dirty="0" smtClean="0"/>
              <a:t>.</a:t>
            </a:r>
          </a:p>
          <a:p>
            <a:pPr algn="ctr">
              <a:buNone/>
            </a:pPr>
            <a:endParaRPr lang="en-US" sz="1800" dirty="0" smtClean="0"/>
          </a:p>
          <a:p>
            <a:pPr algn="ctr">
              <a:buNone/>
            </a:pPr>
            <a:endParaRPr lang="en-US" sz="1800" dirty="0" smtClean="0"/>
          </a:p>
          <a:p>
            <a:pPr algn="ctr">
              <a:buNone/>
            </a:pPr>
            <a:r>
              <a:rPr lang="en-US" sz="1800" dirty="0" err="1" smtClean="0"/>
              <a:t>Çekim</a:t>
            </a:r>
            <a:r>
              <a:rPr lang="en-US" sz="1800" dirty="0" smtClean="0"/>
              <a:t> </a:t>
            </a:r>
            <a:r>
              <a:rPr lang="en-US" sz="1800" dirty="0" err="1" smtClean="0"/>
              <a:t>sürecinde</a:t>
            </a:r>
            <a:r>
              <a:rPr lang="en-US" sz="1800" dirty="0" smtClean="0"/>
              <a:t> 100 </a:t>
            </a:r>
            <a:r>
              <a:rPr lang="en-US" sz="1800" dirty="0" err="1" smtClean="0"/>
              <a:t>kişilik</a:t>
            </a:r>
            <a:r>
              <a:rPr lang="en-US" sz="1800" dirty="0" smtClean="0"/>
              <a:t> </a:t>
            </a:r>
            <a:r>
              <a:rPr lang="en-US" sz="1800" dirty="0" err="1" smtClean="0"/>
              <a:t>prodüksiyon</a:t>
            </a:r>
            <a:r>
              <a:rPr lang="en-US" sz="1800" dirty="0" smtClean="0"/>
              <a:t> </a:t>
            </a:r>
            <a:r>
              <a:rPr lang="en-US" sz="1800" dirty="0" err="1" smtClean="0"/>
              <a:t>ekibinin</a:t>
            </a:r>
            <a:r>
              <a:rPr lang="en-US" sz="1800" dirty="0" smtClean="0"/>
              <a:t> </a:t>
            </a:r>
            <a:r>
              <a:rPr lang="en-US" sz="1800" dirty="0" err="1" smtClean="0"/>
              <a:t>Türkler’den</a:t>
            </a:r>
            <a:r>
              <a:rPr lang="en-US" sz="1800" dirty="0" smtClean="0"/>
              <a:t> </a:t>
            </a:r>
            <a:r>
              <a:rPr lang="en-US" sz="1800" dirty="0" err="1" smtClean="0"/>
              <a:t>oluşması</a:t>
            </a:r>
            <a:endParaRPr lang="en-US" sz="1800" dirty="0" smtClean="0"/>
          </a:p>
          <a:p>
            <a:pPr algn="ctr">
              <a:buNone/>
            </a:pPr>
            <a:r>
              <a:rPr lang="en-US" sz="1800" dirty="0" err="1" smtClean="0"/>
              <a:t>ve</a:t>
            </a:r>
            <a:r>
              <a:rPr lang="en-US" sz="1800" dirty="0" smtClean="0"/>
              <a:t> </a:t>
            </a:r>
            <a:r>
              <a:rPr lang="en-US" sz="1800" dirty="0" err="1" smtClean="0"/>
              <a:t>lokal</a:t>
            </a:r>
            <a:r>
              <a:rPr lang="en-US" sz="1800" dirty="0" smtClean="0"/>
              <a:t> </a:t>
            </a:r>
            <a:r>
              <a:rPr lang="en-US" sz="1800" dirty="0" err="1" smtClean="0"/>
              <a:t>oyuncu</a:t>
            </a:r>
            <a:r>
              <a:rPr lang="en-US" sz="1800" dirty="0" smtClean="0"/>
              <a:t> </a:t>
            </a:r>
            <a:r>
              <a:rPr lang="en-US" sz="1800" dirty="0" err="1" smtClean="0"/>
              <a:t>olarak</a:t>
            </a:r>
            <a:r>
              <a:rPr lang="en-US" sz="1800" dirty="0" smtClean="0"/>
              <a:t> </a:t>
            </a:r>
            <a:r>
              <a:rPr lang="en-US" sz="1800" dirty="0" err="1" smtClean="0"/>
              <a:t>yöre</a:t>
            </a:r>
            <a:r>
              <a:rPr lang="en-US" sz="1800" dirty="0" smtClean="0"/>
              <a:t> </a:t>
            </a:r>
            <a:r>
              <a:rPr lang="en-US" sz="1800" dirty="0" err="1" smtClean="0"/>
              <a:t>halkının</a:t>
            </a:r>
            <a:r>
              <a:rPr lang="en-US" sz="1800" dirty="0" smtClean="0"/>
              <a:t> </a:t>
            </a:r>
            <a:r>
              <a:rPr lang="en-US" sz="1800" dirty="0" err="1" smtClean="0"/>
              <a:t>kullanılmış</a:t>
            </a:r>
            <a:r>
              <a:rPr lang="en-US" sz="1800" dirty="0" smtClean="0"/>
              <a:t> </a:t>
            </a:r>
            <a:r>
              <a:rPr lang="en-US" sz="1800" dirty="0" err="1" smtClean="0"/>
              <a:t>olması</a:t>
            </a:r>
            <a:r>
              <a:rPr lang="en-US" sz="1800" dirty="0" smtClean="0"/>
              <a:t> </a:t>
            </a:r>
            <a:r>
              <a:rPr lang="en-US" sz="1800" dirty="0" err="1" smtClean="0"/>
              <a:t>filmim</a:t>
            </a:r>
            <a:r>
              <a:rPr lang="en-US" sz="1800" dirty="0" smtClean="0"/>
              <a:t> PR</a:t>
            </a:r>
          </a:p>
          <a:p>
            <a:pPr algn="ctr">
              <a:buNone/>
            </a:pPr>
            <a:r>
              <a:rPr lang="en-US" sz="1800" dirty="0" err="1" smtClean="0"/>
              <a:t>sırasında</a:t>
            </a:r>
            <a:r>
              <a:rPr lang="en-US" sz="1800" dirty="0" smtClean="0"/>
              <a:t> </a:t>
            </a:r>
            <a:r>
              <a:rPr lang="en-US" sz="1800" dirty="0" err="1" smtClean="0"/>
              <a:t>kullanılacak</a:t>
            </a:r>
            <a:r>
              <a:rPr lang="en-US" sz="1800" dirty="0" smtClean="0"/>
              <a:t> </a:t>
            </a:r>
            <a:r>
              <a:rPr lang="en-US" sz="1800" dirty="0" err="1" smtClean="0"/>
              <a:t>önemli</a:t>
            </a:r>
            <a:r>
              <a:rPr lang="en-US" sz="1800" dirty="0" smtClean="0"/>
              <a:t> </a:t>
            </a:r>
            <a:r>
              <a:rPr lang="en-US" sz="1800" dirty="0" err="1" smtClean="0"/>
              <a:t>bir</a:t>
            </a:r>
            <a:r>
              <a:rPr lang="en-US" sz="1800" dirty="0" smtClean="0"/>
              <a:t> </a:t>
            </a:r>
            <a:r>
              <a:rPr lang="en-US" sz="1800" dirty="0" err="1" smtClean="0"/>
              <a:t>unsurdur</a:t>
            </a:r>
            <a:r>
              <a:rPr lang="en-US" sz="1800" dirty="0" smtClean="0"/>
              <a:t>.</a:t>
            </a:r>
          </a:p>
          <a:p>
            <a:pPr>
              <a:buNone/>
            </a:pPr>
            <a:endParaRPr lang="en-US" sz="1600" dirty="0" smtClean="0"/>
          </a:p>
          <a:p>
            <a:pPr>
              <a:buNone/>
            </a:pPr>
            <a:endParaRPr lang="en-US" sz="1600" dirty="0"/>
          </a:p>
        </p:txBody>
      </p:sp>
    </p:spTree>
  </p:cSld>
  <p:clrMapOvr>
    <a:masterClrMapping/>
  </p:clrMapOvr>
  <mc:AlternateContent xmlns:mp="http://schemas.microsoft.com/office/mac/powerpoint/2008/main">
    <mc:Choice Requires="mp">
      <mp:transition spd="med" advTm="4000">
        <mp:cube dir="d"/>
      </mp:transition>
    </mc:Choice>
    <mc:Fallback xmlns:mp="http://schemas.microsoft.com/office/mac/powerpoint/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transition spd="med" advTm="4000">
        <p:cover dir="d"/>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315200" cy="1295400"/>
          </a:xfrm>
        </p:spPr>
        <p:txBody>
          <a:bodyPr>
            <a:normAutofit/>
          </a:bodyPr>
          <a:lstStyle/>
          <a:p>
            <a:pPr algn="ctr"/>
            <a:r>
              <a:rPr lang="tr-TR" dirty="0"/>
              <a:t>PİNOKYO FİLMİNİN </a:t>
            </a:r>
            <a:r>
              <a:rPr lang="tr-TR" dirty="0" smtClean="0"/>
              <a:t>TANITIM VE PAZARLAMASI</a:t>
            </a:r>
            <a:r>
              <a:rPr dirty="0" smtClean="0"/>
              <a:t/>
            </a:r>
            <a:br>
              <a:rPr dirty="0" smtClean="0"/>
            </a:br>
            <a:endParaRPr lang="en-US" dirty="0"/>
          </a:p>
        </p:txBody>
      </p:sp>
      <p:sp>
        <p:nvSpPr>
          <p:cNvPr id="4" name="Content Placeholder 3"/>
          <p:cNvSpPr>
            <a:spLocks noGrp="1"/>
          </p:cNvSpPr>
          <p:nvPr>
            <p:ph sz="half" idx="1"/>
          </p:nvPr>
        </p:nvSpPr>
        <p:spPr>
          <a:xfrm>
            <a:off x="381000" y="1676400"/>
            <a:ext cx="7315200" cy="4953000"/>
          </a:xfrm>
        </p:spPr>
        <p:txBody>
          <a:bodyPr>
            <a:normAutofit fontScale="62500" lnSpcReduction="20000"/>
          </a:bodyPr>
          <a:lstStyle/>
          <a:p>
            <a:pPr algn="ctr"/>
            <a:r>
              <a:rPr lang="tr-TR" sz="2909" dirty="0" smtClean="0"/>
              <a:t>Filmin hedef kitlesi tahmin edeceğimiz gibi çocuklar ve beraberinde sinemaya gelecek olan anne ve babaları olacaktır. Bu nedenle gösterim tarihi  okulların  tatilde olduğu 4 günü de içine alan 23 Nisan 2015 Perşembe günü olarak planlanmıştır.</a:t>
            </a:r>
          </a:p>
          <a:p>
            <a:pPr algn="ctr">
              <a:buNone/>
            </a:pPr>
            <a:r>
              <a:rPr lang="tr-TR" sz="2909" dirty="0" smtClean="0"/>
              <a:t> </a:t>
            </a:r>
            <a:endParaRPr lang="en-US" sz="2909" dirty="0" smtClean="0"/>
          </a:p>
          <a:p>
            <a:pPr algn="ctr"/>
            <a:r>
              <a:rPr lang="tr-TR" sz="2909" dirty="0" smtClean="0"/>
              <a:t>COSA BASIN (AYGÜN AYDIN) tarafından yütrütülecek PR</a:t>
            </a:r>
          </a:p>
          <a:p>
            <a:pPr algn="ctr">
              <a:buNone/>
            </a:pPr>
            <a:r>
              <a:rPr lang="tr-TR" sz="2909" dirty="0" smtClean="0"/>
              <a:t>    çalışmaları gösterimden bir ay önce başlayarak hedef kitlede</a:t>
            </a:r>
          </a:p>
          <a:p>
            <a:pPr algn="ctr">
              <a:buNone/>
            </a:pPr>
            <a:r>
              <a:rPr lang="tr-TR" sz="2909" dirty="0" smtClean="0"/>
              <a:t>    farkındalık yaratma ve ilgi uyandırmaya yönelik olacaktır.</a:t>
            </a:r>
            <a:endParaRPr lang="en-US" sz="2909" dirty="0" smtClean="0"/>
          </a:p>
          <a:p>
            <a:pPr algn="ctr">
              <a:buNone/>
            </a:pPr>
            <a:r>
              <a:rPr lang="tr-TR" sz="2909" dirty="0" smtClean="0"/>
              <a:t> </a:t>
            </a:r>
            <a:endParaRPr lang="en-US" sz="2909" dirty="0" smtClean="0"/>
          </a:p>
          <a:p>
            <a:pPr algn="ctr"/>
            <a:r>
              <a:rPr lang="tr-TR" sz="2909" dirty="0" smtClean="0"/>
              <a:t>Gösterimden 1 ay önce başlanacak olan PR çalışmaları ile öncelikle aylık yayınlarda yer alma sağlanacaktır.</a:t>
            </a:r>
          </a:p>
          <a:p>
            <a:pPr algn="ctr"/>
            <a:endParaRPr lang="tr-TR" sz="2909" dirty="0" smtClean="0"/>
          </a:p>
          <a:p>
            <a:pPr algn="ctr"/>
            <a:r>
              <a:rPr lang="tr-TR" sz="2909" dirty="0" smtClean="0"/>
              <a:t>Gösterimden 1 hafta önce daha yoğun olarak yürütülecek olan medya satın almaları ile PR  çalışmalarında outdoor, haftalık eklerde ve günlük yayınlarda yer alma sağlanacaktır.</a:t>
            </a:r>
            <a:r>
              <a:rPr lang="tr-TR" b="1" dirty="0" smtClean="0"/>
              <a:t> </a:t>
            </a:r>
            <a:endParaRPr lang="en-US" dirty="0" smtClean="0"/>
          </a:p>
          <a:p>
            <a:pPr algn="ctr">
              <a:buNone/>
            </a:pPr>
            <a:r>
              <a:rPr lang="tr-TR" dirty="0" smtClean="0"/>
              <a:t> </a:t>
            </a:r>
            <a:endParaRPr lang="en-US" dirty="0" smtClean="0"/>
          </a:p>
          <a:p>
            <a:pPr>
              <a:buNone/>
            </a:pPr>
            <a:endParaRPr lang="en-US" dirty="0"/>
          </a:p>
        </p:txBody>
      </p:sp>
    </p:spTree>
  </p:cSld>
  <p:clrMapOvr>
    <a:masterClrMapping/>
  </p:clrMapOvr>
  <mc:AlternateContent xmlns:mp="http://schemas.microsoft.com/office/mac/powerpoint/2008/main">
    <mc:Choice Requires="mp">
      <mp:transition spd="med" advTm="4000">
        <mp:cube dir="d"/>
      </mp:transition>
    </mc:Choice>
    <mc:Fallback xmlns:mp="http://schemas.microsoft.com/office/mac/powerpoint/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transition spd="med" advTm="4000">
        <p:cover dir="d"/>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304800"/>
            <a:ext cx="5638800" cy="838200"/>
          </a:xfrm>
        </p:spPr>
        <p:txBody>
          <a:bodyPr/>
          <a:lstStyle/>
          <a:p>
            <a:pPr algn="ctr"/>
            <a:r>
              <a:rPr dirty="0" smtClean="0"/>
              <a:t>PİNOKYO FİLMİ MEDYA PLANLAMASI</a:t>
            </a:r>
            <a:endParaRPr lang="en-US" dirty="0"/>
          </a:p>
        </p:txBody>
      </p:sp>
      <p:sp>
        <p:nvSpPr>
          <p:cNvPr id="3" name="Text Placeholder 2"/>
          <p:cNvSpPr>
            <a:spLocks noGrp="1"/>
          </p:cNvSpPr>
          <p:nvPr>
            <p:ph type="body" idx="2"/>
          </p:nvPr>
        </p:nvSpPr>
        <p:spPr>
          <a:xfrm>
            <a:off x="533400" y="1371600"/>
            <a:ext cx="7010400" cy="728328"/>
          </a:xfrm>
        </p:spPr>
        <p:txBody>
          <a:bodyPr>
            <a:noAutofit/>
          </a:bodyPr>
          <a:lstStyle/>
          <a:p>
            <a:pPr algn="ctr"/>
            <a:r>
              <a:rPr lang="en-US" sz="2000" b="1" dirty="0" smtClean="0"/>
              <a:t>PİNOKYO FİLMİ’NİN PLANLANAN REKLAM BÜTÇESİ  153.799 TL ‘DİR</a:t>
            </a:r>
            <a:endParaRPr lang="en-US" sz="2000" b="1" dirty="0"/>
          </a:p>
        </p:txBody>
      </p:sp>
      <p:pic>
        <p:nvPicPr>
          <p:cNvPr id="7" name="Content Placeholder 6" descr="Ekran Resmi 2014-11-28 15.48.22.png"/>
          <p:cNvPicPr>
            <a:picLocks noGrp="1" noChangeAspect="1"/>
          </p:cNvPicPr>
          <p:nvPr>
            <p:ph sz="half" idx="1"/>
          </p:nvPr>
        </p:nvPicPr>
        <p:blipFill>
          <a:blip r:embed="rId2"/>
          <a:stretch>
            <a:fillRect/>
          </a:stretch>
        </p:blipFill>
        <p:spPr>
          <a:xfrm>
            <a:off x="304800" y="2133600"/>
            <a:ext cx="7543799" cy="4371975"/>
          </a:xfrm>
        </p:spPr>
      </p:pic>
    </p:spTree>
  </p:cSld>
  <p:clrMapOvr>
    <a:masterClrMapping/>
  </p:clrMapOvr>
  <mc:AlternateContent xmlns:mp="http://schemas.microsoft.com/office/mac/powerpoint/2008/main">
    <mc:Choice Requires="mp">
      <mp:transition spd="med" advTm="4000">
        <mp:cube dir="d"/>
      </mp:transition>
    </mc:Choice>
    <mc:Fallback xmlns:mp="http://schemas.microsoft.com/office/mac/powerpoint/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transition spd="med" advTm="4000">
        <p:cover dir="d"/>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257800" cy="685800"/>
          </a:xfrm>
        </p:spPr>
        <p:txBody>
          <a:bodyPr>
            <a:normAutofit/>
          </a:bodyPr>
          <a:lstStyle/>
          <a:p>
            <a:r>
              <a:rPr sz="1800" dirty="0" smtClean="0"/>
              <a:t>Pİnokyo fİLMİ MEDYA planlamasI / OUTDOOR</a:t>
            </a:r>
            <a:endParaRPr lang="en-US" sz="1800" dirty="0"/>
          </a:p>
        </p:txBody>
      </p:sp>
      <p:pic>
        <p:nvPicPr>
          <p:cNvPr id="10" name="Content Placeholder 9" descr="Ekran Resmi 2014-11-20 13.53.28.png"/>
          <p:cNvPicPr>
            <a:picLocks noGrp="1" noChangeAspect="1"/>
          </p:cNvPicPr>
          <p:nvPr>
            <p:ph sz="half" idx="1"/>
          </p:nvPr>
        </p:nvPicPr>
        <p:blipFill>
          <a:blip r:embed="rId2"/>
          <a:stretch>
            <a:fillRect/>
          </a:stretch>
        </p:blipFill>
        <p:spPr>
          <a:xfrm>
            <a:off x="152400" y="2057400"/>
            <a:ext cx="7750395" cy="3309588"/>
          </a:xfrm>
        </p:spPr>
      </p:pic>
    </p:spTree>
  </p:cSld>
  <p:clrMapOvr>
    <a:masterClrMapping/>
  </p:clrMapOvr>
  <mc:AlternateContent xmlns:mp="http://schemas.microsoft.com/office/mac/powerpoint/2008/main">
    <mc:Choice Requires="mp">
      <mp:transition spd="med" advTm="4000">
        <mp:cube dir="d"/>
      </mp:transition>
    </mc:Choice>
    <mc:Fallback xmlns:mp="http://schemas.microsoft.com/office/mac/powerpoint/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transition spd="med" advTm="4000">
        <p:cover dir="d"/>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Zengi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Zengin">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Zengin">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1310</TotalTime>
  <Words>1228</Words>
  <Application>Microsoft Office PowerPoint</Application>
  <PresentationFormat>On-screen Show (4:3)</PresentationFormat>
  <Paragraphs>83</Paragraphs>
  <Slides>15</Slides>
  <Notes>1</Notes>
  <HiddenSlides>0</HiddenSlides>
  <MMClips>0</MMClips>
  <ScaleCrop>false</ScaleCrop>
  <HeadingPairs>
    <vt:vector size="6" baseType="variant">
      <vt:variant>
        <vt:lpstr>Design Template</vt:lpstr>
      </vt:variant>
      <vt:variant>
        <vt:i4>1</vt:i4>
      </vt:variant>
      <vt:variant>
        <vt:lpstr>Embedded OLE Servers</vt:lpstr>
      </vt:variant>
      <vt:variant>
        <vt:i4>1</vt:i4>
      </vt:variant>
      <vt:variant>
        <vt:lpstr>Slide Titles</vt:lpstr>
      </vt:variant>
      <vt:variant>
        <vt:i4>15</vt:i4>
      </vt:variant>
    </vt:vector>
  </HeadingPairs>
  <TitlesOfParts>
    <vt:vector size="17" baseType="lpstr">
      <vt:lpstr>Zengin</vt:lpstr>
      <vt:lpstr>Document</vt:lpstr>
      <vt:lpstr>         PİNOKYO</vt:lpstr>
      <vt:lpstr>    23 NİSAN 2015’TE SİNEMALARDA</vt:lpstr>
      <vt:lpstr>Slide 3</vt:lpstr>
      <vt:lpstr>Slide 4</vt:lpstr>
      <vt:lpstr>Pİnokyo      -      özet</vt:lpstr>
      <vt:lpstr>Pİnokyo türkİye'de çekİlMİşTİr</vt:lpstr>
      <vt:lpstr>PİNOKYO FİLMİNİN TANITIM VE PAZARLAMASI </vt:lpstr>
      <vt:lpstr>PİNOKYO FİLMİ MEDYA PLANLAMASI</vt:lpstr>
      <vt:lpstr>Pİnokyo fİLMİ MEDYA planlamasI / OUTDOOR</vt:lpstr>
      <vt:lpstr>PİnOKYO FİLMİ medya planlamasI / gazete</vt:lpstr>
      <vt:lpstr>PİNOKYO FİLMİ MEDYA PLANLAMASI / İNTERNET</vt:lpstr>
      <vt:lpstr>İFP KURUMSAL PROFİL</vt:lpstr>
      <vt:lpstr>Slide 13</vt:lpstr>
      <vt:lpstr>Slide 14</vt:lpstr>
      <vt:lpstr> www.ifp.com.tr                                               Kılıçalipaşa Mah. Akarsu Sok. No 27 Kat 1 Daire 1 Cihangir, Beyoğlu-İstanbul 0212 293 99 06 info@ifp.com.tr</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KASAP HAVASI</dc:title>
  <dc:creator>Mujgan</dc:creator>
  <cp:lastModifiedBy>ADNAN M. ŞAPÇI</cp:lastModifiedBy>
  <cp:revision>230</cp:revision>
  <cp:lastPrinted>2014-11-20T12:53:54Z</cp:lastPrinted>
  <dcterms:created xsi:type="dcterms:W3CDTF">2014-12-11T12:50:51Z</dcterms:created>
  <dcterms:modified xsi:type="dcterms:W3CDTF">2014-12-11T12:51:37Z</dcterms:modified>
</cp:coreProperties>
</file>