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86" r:id="rId2"/>
    <p:sldId id="281"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7" r:id="rId21"/>
    <p:sldId id="278" r:id="rId22"/>
    <p:sldId id="275" r:id="rId23"/>
    <p:sldId id="276" r:id="rId24"/>
    <p:sldId id="279" r:id="rId25"/>
    <p:sldId id="280" r:id="rId26"/>
    <p:sldId id="285" r:id="rId27"/>
  </p:sldIdLst>
  <p:sldSz cx="6858000" cy="9906000" type="A4"/>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B3223"/>
    <a:srgbClr val="EE5D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55" d="100"/>
          <a:sy n="55" d="100"/>
        </p:scale>
        <p:origin x="216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65EA864-382E-4D04-AB6F-B2248D58B545}" type="datetimeFigureOut">
              <a:rPr lang="tr-TR" smtClean="0"/>
              <a:t>25.08.2014</a:t>
            </a:fld>
            <a:endParaRPr lang="tr-TR"/>
          </a:p>
        </p:txBody>
      </p:sp>
      <p:sp>
        <p:nvSpPr>
          <p:cNvPr id="4" name="Slayt Görüntüsü Yer Tutucusu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ED9C72C-6FAF-460D-9681-63CF1F4F1232}" type="slidenum">
              <a:rPr lang="tr-TR" smtClean="0"/>
              <a:t>‹#›</a:t>
            </a:fld>
            <a:endParaRPr lang="tr-TR"/>
          </a:p>
        </p:txBody>
      </p:sp>
    </p:spTree>
    <p:extLst>
      <p:ext uri="{BB962C8B-B14F-4D97-AF65-F5344CB8AC3E}">
        <p14:creationId xmlns:p14="http://schemas.microsoft.com/office/powerpoint/2010/main" val="1892938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D9C72C-6FAF-460D-9681-63CF1F4F1232}" type="slidenum">
              <a:rPr lang="tr-TR" smtClean="0"/>
              <a:t>1</a:t>
            </a:fld>
            <a:endParaRPr lang="tr-TR"/>
          </a:p>
        </p:txBody>
      </p:sp>
    </p:spTree>
    <p:extLst>
      <p:ext uri="{BB962C8B-B14F-4D97-AF65-F5344CB8AC3E}">
        <p14:creationId xmlns:p14="http://schemas.microsoft.com/office/powerpoint/2010/main" val="394391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D9C72C-6FAF-460D-9681-63CF1F4F1232}" type="slidenum">
              <a:rPr lang="tr-TR" smtClean="0"/>
              <a:t>10</a:t>
            </a:fld>
            <a:endParaRPr lang="tr-TR"/>
          </a:p>
        </p:txBody>
      </p:sp>
    </p:spTree>
    <p:extLst>
      <p:ext uri="{BB962C8B-B14F-4D97-AF65-F5344CB8AC3E}">
        <p14:creationId xmlns:p14="http://schemas.microsoft.com/office/powerpoint/2010/main" val="2737203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D9C72C-6FAF-460D-9681-63CF1F4F1232}" type="slidenum">
              <a:rPr lang="tr-TR" smtClean="0"/>
              <a:t>11</a:t>
            </a:fld>
            <a:endParaRPr lang="tr-TR"/>
          </a:p>
        </p:txBody>
      </p:sp>
    </p:spTree>
    <p:extLst>
      <p:ext uri="{BB962C8B-B14F-4D97-AF65-F5344CB8AC3E}">
        <p14:creationId xmlns:p14="http://schemas.microsoft.com/office/powerpoint/2010/main" val="3450830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D9C72C-6FAF-460D-9681-63CF1F4F1232}" type="slidenum">
              <a:rPr lang="tr-TR" smtClean="0"/>
              <a:t>12</a:t>
            </a:fld>
            <a:endParaRPr lang="tr-TR"/>
          </a:p>
        </p:txBody>
      </p:sp>
    </p:spTree>
    <p:extLst>
      <p:ext uri="{BB962C8B-B14F-4D97-AF65-F5344CB8AC3E}">
        <p14:creationId xmlns:p14="http://schemas.microsoft.com/office/powerpoint/2010/main" val="1520676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D9C72C-6FAF-460D-9681-63CF1F4F1232}" type="slidenum">
              <a:rPr lang="tr-TR" smtClean="0"/>
              <a:t>13</a:t>
            </a:fld>
            <a:endParaRPr lang="tr-TR"/>
          </a:p>
        </p:txBody>
      </p:sp>
    </p:spTree>
    <p:extLst>
      <p:ext uri="{BB962C8B-B14F-4D97-AF65-F5344CB8AC3E}">
        <p14:creationId xmlns:p14="http://schemas.microsoft.com/office/powerpoint/2010/main" val="1099693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D9C72C-6FAF-460D-9681-63CF1F4F1232}" type="slidenum">
              <a:rPr lang="tr-TR" smtClean="0"/>
              <a:t>14</a:t>
            </a:fld>
            <a:endParaRPr lang="tr-TR"/>
          </a:p>
        </p:txBody>
      </p:sp>
    </p:spTree>
    <p:extLst>
      <p:ext uri="{BB962C8B-B14F-4D97-AF65-F5344CB8AC3E}">
        <p14:creationId xmlns:p14="http://schemas.microsoft.com/office/powerpoint/2010/main" val="681972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D9C72C-6FAF-460D-9681-63CF1F4F1232}" type="slidenum">
              <a:rPr lang="tr-TR" smtClean="0"/>
              <a:t>15</a:t>
            </a:fld>
            <a:endParaRPr lang="tr-TR"/>
          </a:p>
        </p:txBody>
      </p:sp>
    </p:spTree>
    <p:extLst>
      <p:ext uri="{BB962C8B-B14F-4D97-AF65-F5344CB8AC3E}">
        <p14:creationId xmlns:p14="http://schemas.microsoft.com/office/powerpoint/2010/main" val="1574221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D9C72C-6FAF-460D-9681-63CF1F4F1232}" type="slidenum">
              <a:rPr lang="tr-TR" smtClean="0"/>
              <a:t>16</a:t>
            </a:fld>
            <a:endParaRPr lang="tr-TR"/>
          </a:p>
        </p:txBody>
      </p:sp>
    </p:spTree>
    <p:extLst>
      <p:ext uri="{BB962C8B-B14F-4D97-AF65-F5344CB8AC3E}">
        <p14:creationId xmlns:p14="http://schemas.microsoft.com/office/powerpoint/2010/main" val="1340848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D9C72C-6FAF-460D-9681-63CF1F4F1232}" type="slidenum">
              <a:rPr lang="tr-TR" smtClean="0"/>
              <a:t>17</a:t>
            </a:fld>
            <a:endParaRPr lang="tr-TR"/>
          </a:p>
        </p:txBody>
      </p:sp>
    </p:spTree>
    <p:extLst>
      <p:ext uri="{BB962C8B-B14F-4D97-AF65-F5344CB8AC3E}">
        <p14:creationId xmlns:p14="http://schemas.microsoft.com/office/powerpoint/2010/main" val="1401318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D9C72C-6FAF-460D-9681-63CF1F4F1232}" type="slidenum">
              <a:rPr lang="tr-TR" smtClean="0"/>
              <a:t>18</a:t>
            </a:fld>
            <a:endParaRPr lang="tr-TR"/>
          </a:p>
        </p:txBody>
      </p:sp>
    </p:spTree>
    <p:extLst>
      <p:ext uri="{BB962C8B-B14F-4D97-AF65-F5344CB8AC3E}">
        <p14:creationId xmlns:p14="http://schemas.microsoft.com/office/powerpoint/2010/main" val="364160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D9C72C-6FAF-460D-9681-63CF1F4F1232}" type="slidenum">
              <a:rPr lang="tr-TR" smtClean="0"/>
              <a:t>19</a:t>
            </a:fld>
            <a:endParaRPr lang="tr-TR"/>
          </a:p>
        </p:txBody>
      </p:sp>
    </p:spTree>
    <p:extLst>
      <p:ext uri="{BB962C8B-B14F-4D97-AF65-F5344CB8AC3E}">
        <p14:creationId xmlns:p14="http://schemas.microsoft.com/office/powerpoint/2010/main" val="2760429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D9C72C-6FAF-460D-9681-63CF1F4F1232}" type="slidenum">
              <a:rPr lang="tr-TR" smtClean="0"/>
              <a:t>2</a:t>
            </a:fld>
            <a:endParaRPr lang="tr-TR"/>
          </a:p>
        </p:txBody>
      </p:sp>
    </p:spTree>
    <p:extLst>
      <p:ext uri="{BB962C8B-B14F-4D97-AF65-F5344CB8AC3E}">
        <p14:creationId xmlns:p14="http://schemas.microsoft.com/office/powerpoint/2010/main" val="3635599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D9C72C-6FAF-460D-9681-63CF1F4F1232}" type="slidenum">
              <a:rPr lang="tr-TR" smtClean="0"/>
              <a:t>20</a:t>
            </a:fld>
            <a:endParaRPr lang="tr-TR"/>
          </a:p>
        </p:txBody>
      </p:sp>
    </p:spTree>
    <p:extLst>
      <p:ext uri="{BB962C8B-B14F-4D97-AF65-F5344CB8AC3E}">
        <p14:creationId xmlns:p14="http://schemas.microsoft.com/office/powerpoint/2010/main" val="2379556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D9C72C-6FAF-460D-9681-63CF1F4F1232}" type="slidenum">
              <a:rPr lang="tr-TR" smtClean="0"/>
              <a:t>21</a:t>
            </a:fld>
            <a:endParaRPr lang="tr-TR"/>
          </a:p>
        </p:txBody>
      </p:sp>
    </p:spTree>
    <p:extLst>
      <p:ext uri="{BB962C8B-B14F-4D97-AF65-F5344CB8AC3E}">
        <p14:creationId xmlns:p14="http://schemas.microsoft.com/office/powerpoint/2010/main" val="2635177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D9C72C-6FAF-460D-9681-63CF1F4F1232}" type="slidenum">
              <a:rPr lang="tr-TR" smtClean="0"/>
              <a:t>22</a:t>
            </a:fld>
            <a:endParaRPr lang="tr-TR"/>
          </a:p>
        </p:txBody>
      </p:sp>
    </p:spTree>
    <p:extLst>
      <p:ext uri="{BB962C8B-B14F-4D97-AF65-F5344CB8AC3E}">
        <p14:creationId xmlns:p14="http://schemas.microsoft.com/office/powerpoint/2010/main" val="1770028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D9C72C-6FAF-460D-9681-63CF1F4F1232}" type="slidenum">
              <a:rPr lang="tr-TR" smtClean="0"/>
              <a:t>23</a:t>
            </a:fld>
            <a:endParaRPr lang="tr-TR"/>
          </a:p>
        </p:txBody>
      </p:sp>
    </p:spTree>
    <p:extLst>
      <p:ext uri="{BB962C8B-B14F-4D97-AF65-F5344CB8AC3E}">
        <p14:creationId xmlns:p14="http://schemas.microsoft.com/office/powerpoint/2010/main" val="892526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D9C72C-6FAF-460D-9681-63CF1F4F1232}" type="slidenum">
              <a:rPr lang="tr-TR" smtClean="0"/>
              <a:t>24</a:t>
            </a:fld>
            <a:endParaRPr lang="tr-TR"/>
          </a:p>
        </p:txBody>
      </p:sp>
    </p:spTree>
    <p:extLst>
      <p:ext uri="{BB962C8B-B14F-4D97-AF65-F5344CB8AC3E}">
        <p14:creationId xmlns:p14="http://schemas.microsoft.com/office/powerpoint/2010/main" val="3673212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D9C72C-6FAF-460D-9681-63CF1F4F1232}" type="slidenum">
              <a:rPr lang="tr-TR" smtClean="0"/>
              <a:t>25</a:t>
            </a:fld>
            <a:endParaRPr lang="tr-TR"/>
          </a:p>
        </p:txBody>
      </p:sp>
    </p:spTree>
    <p:extLst>
      <p:ext uri="{BB962C8B-B14F-4D97-AF65-F5344CB8AC3E}">
        <p14:creationId xmlns:p14="http://schemas.microsoft.com/office/powerpoint/2010/main" val="1738990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D9C72C-6FAF-460D-9681-63CF1F4F1232}" type="slidenum">
              <a:rPr lang="tr-TR" smtClean="0"/>
              <a:t>26</a:t>
            </a:fld>
            <a:endParaRPr lang="tr-TR"/>
          </a:p>
        </p:txBody>
      </p:sp>
    </p:spTree>
    <p:extLst>
      <p:ext uri="{BB962C8B-B14F-4D97-AF65-F5344CB8AC3E}">
        <p14:creationId xmlns:p14="http://schemas.microsoft.com/office/powerpoint/2010/main" val="3786866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D9C72C-6FAF-460D-9681-63CF1F4F1232}" type="slidenum">
              <a:rPr lang="tr-TR" smtClean="0"/>
              <a:t>3</a:t>
            </a:fld>
            <a:endParaRPr lang="tr-TR"/>
          </a:p>
        </p:txBody>
      </p:sp>
    </p:spTree>
    <p:extLst>
      <p:ext uri="{BB962C8B-B14F-4D97-AF65-F5344CB8AC3E}">
        <p14:creationId xmlns:p14="http://schemas.microsoft.com/office/powerpoint/2010/main" val="3277039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D9C72C-6FAF-460D-9681-63CF1F4F1232}" type="slidenum">
              <a:rPr lang="tr-TR" smtClean="0"/>
              <a:t>4</a:t>
            </a:fld>
            <a:endParaRPr lang="tr-TR"/>
          </a:p>
        </p:txBody>
      </p:sp>
    </p:spTree>
    <p:extLst>
      <p:ext uri="{BB962C8B-B14F-4D97-AF65-F5344CB8AC3E}">
        <p14:creationId xmlns:p14="http://schemas.microsoft.com/office/powerpoint/2010/main" val="3491713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D9C72C-6FAF-460D-9681-63CF1F4F1232}" type="slidenum">
              <a:rPr lang="tr-TR" smtClean="0"/>
              <a:t>5</a:t>
            </a:fld>
            <a:endParaRPr lang="tr-TR"/>
          </a:p>
        </p:txBody>
      </p:sp>
    </p:spTree>
    <p:extLst>
      <p:ext uri="{BB962C8B-B14F-4D97-AF65-F5344CB8AC3E}">
        <p14:creationId xmlns:p14="http://schemas.microsoft.com/office/powerpoint/2010/main" val="2594441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D9C72C-6FAF-460D-9681-63CF1F4F1232}" type="slidenum">
              <a:rPr lang="tr-TR" smtClean="0"/>
              <a:t>6</a:t>
            </a:fld>
            <a:endParaRPr lang="tr-TR"/>
          </a:p>
        </p:txBody>
      </p:sp>
    </p:spTree>
    <p:extLst>
      <p:ext uri="{BB962C8B-B14F-4D97-AF65-F5344CB8AC3E}">
        <p14:creationId xmlns:p14="http://schemas.microsoft.com/office/powerpoint/2010/main" val="4073310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D9C72C-6FAF-460D-9681-63CF1F4F1232}" type="slidenum">
              <a:rPr lang="tr-TR" smtClean="0"/>
              <a:t>7</a:t>
            </a:fld>
            <a:endParaRPr lang="tr-TR"/>
          </a:p>
        </p:txBody>
      </p:sp>
    </p:spTree>
    <p:extLst>
      <p:ext uri="{BB962C8B-B14F-4D97-AF65-F5344CB8AC3E}">
        <p14:creationId xmlns:p14="http://schemas.microsoft.com/office/powerpoint/2010/main" val="2365771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D9C72C-6FAF-460D-9681-63CF1F4F1232}" type="slidenum">
              <a:rPr lang="tr-TR" smtClean="0"/>
              <a:t>8</a:t>
            </a:fld>
            <a:endParaRPr lang="tr-TR"/>
          </a:p>
        </p:txBody>
      </p:sp>
    </p:spTree>
    <p:extLst>
      <p:ext uri="{BB962C8B-B14F-4D97-AF65-F5344CB8AC3E}">
        <p14:creationId xmlns:p14="http://schemas.microsoft.com/office/powerpoint/2010/main" val="4141660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ED9C72C-6FAF-460D-9681-63CF1F4F1232}" type="slidenum">
              <a:rPr lang="tr-TR" smtClean="0"/>
              <a:t>9</a:t>
            </a:fld>
            <a:endParaRPr lang="tr-TR"/>
          </a:p>
        </p:txBody>
      </p:sp>
    </p:spTree>
    <p:extLst>
      <p:ext uri="{BB962C8B-B14F-4D97-AF65-F5344CB8AC3E}">
        <p14:creationId xmlns:p14="http://schemas.microsoft.com/office/powerpoint/2010/main" val="410457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tr-TR" smtClean="0"/>
              <a:t>Asıl başlık stili için tıklatın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06D8A4AB-09A2-4B05-B798-8296020EAC14}" type="datetimeFigureOut">
              <a:rPr lang="tr-TR" smtClean="0"/>
              <a:t>25.08.2014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4178D64-2607-4A6A-98AE-D3742EB60EAB}" type="slidenum">
              <a:rPr lang="tr-TR" smtClean="0"/>
              <a:t>‹#›</a:t>
            </a:fld>
            <a:endParaRPr lang="tr-TR"/>
          </a:p>
        </p:txBody>
      </p:sp>
    </p:spTree>
    <p:extLst>
      <p:ext uri="{BB962C8B-B14F-4D97-AF65-F5344CB8AC3E}">
        <p14:creationId xmlns:p14="http://schemas.microsoft.com/office/powerpoint/2010/main" val="761360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6D8A4AB-09A2-4B05-B798-8296020EAC14}" type="datetimeFigureOut">
              <a:rPr lang="tr-TR" smtClean="0"/>
              <a:t>25.08.2014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4178D64-2607-4A6A-98AE-D3742EB60EAB}" type="slidenum">
              <a:rPr lang="tr-TR" smtClean="0"/>
              <a:t>‹#›</a:t>
            </a:fld>
            <a:endParaRPr lang="tr-TR"/>
          </a:p>
        </p:txBody>
      </p:sp>
    </p:spTree>
    <p:extLst>
      <p:ext uri="{BB962C8B-B14F-4D97-AF65-F5344CB8AC3E}">
        <p14:creationId xmlns:p14="http://schemas.microsoft.com/office/powerpoint/2010/main" val="1969206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6D8A4AB-09A2-4B05-B798-8296020EAC14}" type="datetimeFigureOut">
              <a:rPr lang="tr-TR" smtClean="0"/>
              <a:t>25.08.2014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4178D64-2607-4A6A-98AE-D3742EB60EAB}" type="slidenum">
              <a:rPr lang="tr-TR" smtClean="0"/>
              <a:t>‹#›</a:t>
            </a:fld>
            <a:endParaRPr lang="tr-TR"/>
          </a:p>
        </p:txBody>
      </p:sp>
    </p:spTree>
    <p:extLst>
      <p:ext uri="{BB962C8B-B14F-4D97-AF65-F5344CB8AC3E}">
        <p14:creationId xmlns:p14="http://schemas.microsoft.com/office/powerpoint/2010/main" val="684347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6D8A4AB-09A2-4B05-B798-8296020EAC14}" type="datetimeFigureOut">
              <a:rPr lang="tr-TR" smtClean="0"/>
              <a:t>25.08.2014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4178D64-2607-4A6A-98AE-D3742EB60EAB}" type="slidenum">
              <a:rPr lang="tr-TR" smtClean="0"/>
              <a:t>‹#›</a:t>
            </a:fld>
            <a:endParaRPr lang="tr-TR"/>
          </a:p>
        </p:txBody>
      </p:sp>
    </p:spTree>
    <p:extLst>
      <p:ext uri="{BB962C8B-B14F-4D97-AF65-F5344CB8AC3E}">
        <p14:creationId xmlns:p14="http://schemas.microsoft.com/office/powerpoint/2010/main" val="484145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tr-TR" smtClean="0"/>
              <a:t>Asıl başlık stili için tıklatın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6D8A4AB-09A2-4B05-B798-8296020EAC14}" type="datetimeFigureOut">
              <a:rPr lang="tr-TR" smtClean="0"/>
              <a:t>25.08.2014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4178D64-2607-4A6A-98AE-D3742EB60EAB}" type="slidenum">
              <a:rPr lang="tr-TR" smtClean="0"/>
              <a:t>‹#›</a:t>
            </a:fld>
            <a:endParaRPr lang="tr-TR"/>
          </a:p>
        </p:txBody>
      </p:sp>
    </p:spTree>
    <p:extLst>
      <p:ext uri="{BB962C8B-B14F-4D97-AF65-F5344CB8AC3E}">
        <p14:creationId xmlns:p14="http://schemas.microsoft.com/office/powerpoint/2010/main" val="4068648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6D8A4AB-09A2-4B05-B798-8296020EAC14}" type="datetimeFigureOut">
              <a:rPr lang="tr-TR" smtClean="0"/>
              <a:t>25.08.2014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4178D64-2607-4A6A-98AE-D3742EB60EAB}" type="slidenum">
              <a:rPr lang="tr-TR" smtClean="0"/>
              <a:t>‹#›</a:t>
            </a:fld>
            <a:endParaRPr lang="tr-TR"/>
          </a:p>
        </p:txBody>
      </p:sp>
    </p:spTree>
    <p:extLst>
      <p:ext uri="{BB962C8B-B14F-4D97-AF65-F5344CB8AC3E}">
        <p14:creationId xmlns:p14="http://schemas.microsoft.com/office/powerpoint/2010/main" val="4182752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472381" y="3618442"/>
            <a:ext cx="2901255" cy="532218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3471863" y="3618442"/>
            <a:ext cx="2915543" cy="532218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6D8A4AB-09A2-4B05-B798-8296020EAC14}" type="datetimeFigureOut">
              <a:rPr lang="tr-TR" smtClean="0"/>
              <a:t>25.08.2014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4178D64-2607-4A6A-98AE-D3742EB60EAB}" type="slidenum">
              <a:rPr lang="tr-TR" smtClean="0"/>
              <a:t>‹#›</a:t>
            </a:fld>
            <a:endParaRPr lang="tr-TR"/>
          </a:p>
        </p:txBody>
      </p:sp>
    </p:spTree>
    <p:extLst>
      <p:ext uri="{BB962C8B-B14F-4D97-AF65-F5344CB8AC3E}">
        <p14:creationId xmlns:p14="http://schemas.microsoft.com/office/powerpoint/2010/main" val="2406480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06D8A4AB-09A2-4B05-B798-8296020EAC14}" type="datetimeFigureOut">
              <a:rPr lang="tr-TR" smtClean="0"/>
              <a:t>25.08.2014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4178D64-2607-4A6A-98AE-D3742EB60EAB}" type="slidenum">
              <a:rPr lang="tr-TR" smtClean="0"/>
              <a:t>‹#›</a:t>
            </a:fld>
            <a:endParaRPr lang="tr-TR"/>
          </a:p>
        </p:txBody>
      </p:sp>
    </p:spTree>
    <p:extLst>
      <p:ext uri="{BB962C8B-B14F-4D97-AF65-F5344CB8AC3E}">
        <p14:creationId xmlns:p14="http://schemas.microsoft.com/office/powerpoint/2010/main" val="991527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D8A4AB-09A2-4B05-B798-8296020EAC14}" type="datetimeFigureOut">
              <a:rPr lang="tr-TR" smtClean="0"/>
              <a:t>25.08.2014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4178D64-2607-4A6A-98AE-D3742EB60EAB}" type="slidenum">
              <a:rPr lang="tr-TR" smtClean="0"/>
              <a:t>‹#›</a:t>
            </a:fld>
            <a:endParaRPr lang="tr-TR"/>
          </a:p>
        </p:txBody>
      </p:sp>
    </p:spTree>
    <p:extLst>
      <p:ext uri="{BB962C8B-B14F-4D97-AF65-F5344CB8AC3E}">
        <p14:creationId xmlns:p14="http://schemas.microsoft.com/office/powerpoint/2010/main" val="899048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tr-TR" smtClean="0"/>
              <a:t>Asıl başlık stili için tıklatın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6D8A4AB-09A2-4B05-B798-8296020EAC14}" type="datetimeFigureOut">
              <a:rPr lang="tr-TR" smtClean="0"/>
              <a:t>25.08.2014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4178D64-2607-4A6A-98AE-D3742EB60EAB}" type="slidenum">
              <a:rPr lang="tr-TR" smtClean="0"/>
              <a:t>‹#›</a:t>
            </a:fld>
            <a:endParaRPr lang="tr-TR"/>
          </a:p>
        </p:txBody>
      </p:sp>
    </p:spTree>
    <p:extLst>
      <p:ext uri="{BB962C8B-B14F-4D97-AF65-F5344CB8AC3E}">
        <p14:creationId xmlns:p14="http://schemas.microsoft.com/office/powerpoint/2010/main" val="804376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6D8A4AB-09A2-4B05-B798-8296020EAC14}" type="datetimeFigureOut">
              <a:rPr lang="tr-TR" smtClean="0"/>
              <a:t>25.08.2014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4178D64-2607-4A6A-98AE-D3742EB60EAB}" type="slidenum">
              <a:rPr lang="tr-TR" smtClean="0"/>
              <a:t>‹#›</a:t>
            </a:fld>
            <a:endParaRPr lang="tr-TR"/>
          </a:p>
        </p:txBody>
      </p:sp>
    </p:spTree>
    <p:extLst>
      <p:ext uri="{BB962C8B-B14F-4D97-AF65-F5344CB8AC3E}">
        <p14:creationId xmlns:p14="http://schemas.microsoft.com/office/powerpoint/2010/main" val="2570101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6D8A4AB-09A2-4B05-B798-8296020EAC14}" type="datetimeFigureOut">
              <a:rPr lang="tr-TR" smtClean="0"/>
              <a:t>25.08.2014</a:t>
            </a:fld>
            <a:endParaRPr lang="tr-T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4178D64-2607-4A6A-98AE-D3742EB60EAB}" type="slidenum">
              <a:rPr lang="tr-TR" smtClean="0"/>
              <a:t>‹#›</a:t>
            </a:fld>
            <a:endParaRPr lang="tr-TR"/>
          </a:p>
        </p:txBody>
      </p:sp>
    </p:spTree>
    <p:extLst>
      <p:ext uri="{BB962C8B-B14F-4D97-AF65-F5344CB8AC3E}">
        <p14:creationId xmlns:p14="http://schemas.microsoft.com/office/powerpoint/2010/main" val="4090885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059"/>
            <a:ext cx="6858000" cy="9883881"/>
          </a:xfrm>
          <a:prstGeom prst="rect">
            <a:avLst/>
          </a:prstGeom>
        </p:spPr>
      </p:pic>
    </p:spTree>
    <p:extLst>
      <p:ext uri="{BB962C8B-B14F-4D97-AF65-F5344CB8AC3E}">
        <p14:creationId xmlns:p14="http://schemas.microsoft.com/office/powerpoint/2010/main" val="1116531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931493" y="0"/>
            <a:ext cx="2975672" cy="861807"/>
          </a:xfrm>
        </p:spPr>
        <p:txBody>
          <a:bodyPr>
            <a:normAutofit fontScale="90000"/>
          </a:bodyPr>
          <a:lstStyle/>
          <a:p>
            <a:r>
              <a:rPr lang="tr-TR" sz="2813" b="1" dirty="0" err="1">
                <a:latin typeface="Gill Sans Ultra Bold" panose="020B0A02020104020203" pitchFamily="34" charset="0"/>
              </a:rPr>
              <a:t>İsmed</a:t>
            </a:r>
            <a:r>
              <a:rPr lang="tr-TR" sz="2813" dirty="0">
                <a:latin typeface="Gill Sans Ultra Bold" panose="020B0A02020104020203" pitchFamily="34" charset="0"/>
              </a:rPr>
              <a:t> </a:t>
            </a:r>
            <a:br>
              <a:rPr lang="tr-TR" sz="2813" dirty="0">
                <a:latin typeface="Gill Sans Ultra Bold" panose="020B0A02020104020203" pitchFamily="34" charset="0"/>
              </a:rPr>
            </a:br>
            <a:r>
              <a:rPr lang="tr-TR" sz="2813" dirty="0"/>
              <a:t>Bay J</a:t>
            </a:r>
          </a:p>
        </p:txBody>
      </p:sp>
      <p:sp>
        <p:nvSpPr>
          <p:cNvPr id="3" name="Alt Başlık 2"/>
          <p:cNvSpPr>
            <a:spLocks noGrp="1"/>
          </p:cNvSpPr>
          <p:nvPr>
            <p:ph type="subTitle" idx="1"/>
          </p:nvPr>
        </p:nvSpPr>
        <p:spPr>
          <a:xfrm>
            <a:off x="1457765" y="4232997"/>
            <a:ext cx="3923128" cy="4952735"/>
          </a:xfrm>
        </p:spPr>
        <p:txBody>
          <a:bodyPr>
            <a:noAutofit/>
          </a:bodyPr>
          <a:lstStyle/>
          <a:p>
            <a:r>
              <a:rPr lang="es-ES" sz="1400" dirty="0"/>
              <a:t>Esas adı "J</a:t>
            </a:r>
            <a:r>
              <a:rPr lang="es-ES" sz="1400" b="1" dirty="0"/>
              <a:t>erfi Benveniste</a:t>
            </a:r>
            <a:r>
              <a:rPr lang="es-ES" sz="1400" dirty="0"/>
              <a:t>" olan </a:t>
            </a:r>
            <a:r>
              <a:rPr lang="es-ES" sz="1400" b="1" dirty="0"/>
              <a:t>Bay J</a:t>
            </a:r>
            <a:r>
              <a:rPr lang="es-ES" sz="1400" dirty="0"/>
              <a:t>,</a:t>
            </a:r>
            <a:r>
              <a:rPr lang="tr-TR" sz="1400" dirty="0"/>
              <a:t> Boğaziçi Üniversitesi’nde 5 yıl, daha sonra Mimar Sinan Üniversitesi’nin Konservatuarı’nda 2 yıl opera solistliği okudu. 1995-1997 yılları arasında Amerika, UCLA California Üniversitesi’nde elektronik müzik eğitimi almıştır.</a:t>
            </a:r>
          </a:p>
          <a:p>
            <a:r>
              <a:rPr lang="tr-TR" sz="1400" dirty="0"/>
              <a:t>1997-2000 yılları arasında 300’den fazla reklam filmi müziği ve radyo </a:t>
            </a:r>
            <a:r>
              <a:rPr lang="tr-TR" sz="1400" dirty="0" err="1"/>
              <a:t>jingle’ı</a:t>
            </a:r>
            <a:r>
              <a:rPr lang="tr-TR" sz="1400" dirty="0"/>
              <a:t> bestelemiştir. İtalyan radyo program sunucusu ve DJ. Bay J, 1991 yılında Genç Radyo, 1993 yılında İngiltere Klas FM (daha sonra Radyo Klas), 1999-2001 arası </a:t>
            </a:r>
            <a:r>
              <a:rPr lang="tr-TR" sz="1400" dirty="0" err="1"/>
              <a:t>Number</a:t>
            </a:r>
            <a:r>
              <a:rPr lang="tr-TR" sz="1400" dirty="0"/>
              <a:t> </a:t>
            </a:r>
            <a:r>
              <a:rPr lang="tr-TR" sz="1400" dirty="0" err="1"/>
              <a:t>One</a:t>
            </a:r>
            <a:r>
              <a:rPr lang="tr-TR" sz="1400" dirty="0"/>
              <a:t> FM'in sabah programını sundu. 2001'den itibaren 9 yıl boyunca </a:t>
            </a:r>
            <a:r>
              <a:rPr lang="tr-TR" sz="1400" dirty="0" err="1"/>
              <a:t>Power</a:t>
            </a:r>
            <a:r>
              <a:rPr lang="tr-TR" sz="1400" dirty="0"/>
              <a:t> FM'de program yaptıktan sonra 2010'da Virgin </a:t>
            </a:r>
            <a:r>
              <a:rPr lang="tr-TR" sz="1400" dirty="0" err="1"/>
              <a:t>Radio'ya</a:t>
            </a:r>
            <a:r>
              <a:rPr lang="tr-TR" sz="1400" dirty="0"/>
              <a:t> geçti.</a:t>
            </a:r>
          </a:p>
          <a:p>
            <a:endParaRPr lang="tr-TR" sz="1400" dirty="0"/>
          </a:p>
          <a:p>
            <a:r>
              <a:rPr lang="tr-TR" sz="1400" dirty="0"/>
              <a:t>M.U.C.K. </a:t>
            </a:r>
            <a:r>
              <a:rPr lang="tr-TR" sz="1400" dirty="0" err="1"/>
              <a:t>Tv</a:t>
            </a:r>
            <a:r>
              <a:rPr lang="tr-TR" sz="1400" dirty="0"/>
              <a:t> Dizisi 2012</a:t>
            </a:r>
          </a:p>
          <a:p>
            <a:r>
              <a:rPr lang="tr-TR" sz="1400" dirty="0"/>
              <a:t>Fazla Mesai TV Programı 2011</a:t>
            </a:r>
          </a:p>
          <a:p>
            <a:r>
              <a:rPr lang="tr-TR" sz="1400" dirty="0"/>
              <a:t>Çal Kalbimi TV Yarışma 2010</a:t>
            </a:r>
          </a:p>
          <a:p>
            <a:r>
              <a:rPr lang="tr-TR" sz="1400" dirty="0"/>
              <a:t>101 TV Yarışma 2010</a:t>
            </a: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9172" y="1056387"/>
            <a:ext cx="2500313" cy="2871788"/>
          </a:xfrm>
          <a:prstGeom prst="rect">
            <a:avLst/>
          </a:prstGeom>
        </p:spPr>
      </p:pic>
    </p:spTree>
    <p:extLst>
      <p:ext uri="{BB962C8B-B14F-4D97-AF65-F5344CB8AC3E}">
        <p14:creationId xmlns:p14="http://schemas.microsoft.com/office/powerpoint/2010/main" val="1775061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1488" y="1934175"/>
            <a:ext cx="2324466" cy="896948"/>
          </a:xfrm>
        </p:spPr>
        <p:txBody>
          <a:bodyPr>
            <a:normAutofit/>
          </a:bodyPr>
          <a:lstStyle/>
          <a:p>
            <a:r>
              <a:rPr lang="tr-TR" sz="3600" b="1" dirty="0" err="1">
                <a:latin typeface="Gill Sans Ultra Bold" panose="020B0A02020104020203" pitchFamily="34" charset="0"/>
              </a:rPr>
              <a:t>İ</a:t>
            </a:r>
            <a:r>
              <a:rPr lang="tr-TR" sz="3600" b="1" dirty="0" err="1" smtClean="0">
                <a:latin typeface="Gill Sans Ultra Bold" panose="020B0A02020104020203" pitchFamily="34" charset="0"/>
              </a:rPr>
              <a:t>smed</a:t>
            </a:r>
            <a:r>
              <a:rPr lang="tr-TR" sz="3600" dirty="0">
                <a:latin typeface="Gill Sans Ultra Bold" panose="020B0A02020104020203" pitchFamily="34" charset="0"/>
              </a:rPr>
              <a:t>;</a:t>
            </a:r>
            <a:endParaRPr lang="tr-TR" sz="3375" b="1" dirty="0">
              <a:solidFill>
                <a:srgbClr val="FF0000"/>
              </a:solidFill>
            </a:endParaRPr>
          </a:p>
        </p:txBody>
      </p:sp>
      <p:sp>
        <p:nvSpPr>
          <p:cNvPr id="3" name="İçerik Yer Tutucusu 2"/>
          <p:cNvSpPr>
            <a:spLocks noGrp="1"/>
          </p:cNvSpPr>
          <p:nvPr>
            <p:ph idx="1"/>
          </p:nvPr>
        </p:nvSpPr>
        <p:spPr>
          <a:xfrm>
            <a:off x="471488" y="3024553"/>
            <a:ext cx="5915025" cy="5908431"/>
          </a:xfrm>
        </p:spPr>
        <p:txBody>
          <a:bodyPr>
            <a:normAutofit lnSpcReduction="10000"/>
          </a:bodyPr>
          <a:lstStyle/>
          <a:p>
            <a:r>
              <a:rPr lang="tr-TR" dirty="0" smtClean="0"/>
              <a:t>40’lı yaşlarda, sakin görünümlü, soğuk kanlı ancak sinirlenirse kontrolden her an çıkabilecek, ne yapacağı belli olmayan psikopat bir tip. </a:t>
            </a:r>
            <a:r>
              <a:rPr lang="tr-TR" dirty="0"/>
              <a:t>Acımasız, ama gözünü kırpmadan adam öldürürken bile bir estetik ve ritüel kaygısı mevcut.</a:t>
            </a:r>
          </a:p>
          <a:p>
            <a:r>
              <a:rPr lang="tr-TR" dirty="0" smtClean="0"/>
              <a:t>Kendi doğruları için yaşayan çok </a:t>
            </a:r>
            <a:r>
              <a:rPr lang="tr-TR" dirty="0"/>
              <a:t>kültürlü, </a:t>
            </a:r>
            <a:r>
              <a:rPr lang="tr-TR" dirty="0" smtClean="0"/>
              <a:t>görgülü </a:t>
            </a:r>
            <a:r>
              <a:rPr lang="tr-TR" dirty="0"/>
              <a:t>ve </a:t>
            </a:r>
            <a:r>
              <a:rPr lang="tr-TR" dirty="0" smtClean="0"/>
              <a:t>zeki bir adam.  Türkçe’nin düzgün kullanılması konusunda çok hassas. Sırf yanlış kullanılan bir kelime nedeniyle adam öldürebilir. Paraya </a:t>
            </a:r>
            <a:r>
              <a:rPr lang="tr-TR" dirty="0"/>
              <a:t>ve güce tutkun. Sıfırdan gelmiş, gayrimeşru işlere bulaşmış ve hatırı sayılır bir servet sahibi. Dolayısıyla ülkedeki gizli baronlardan biri.</a:t>
            </a:r>
          </a:p>
          <a:p>
            <a:r>
              <a:rPr lang="tr-TR" dirty="0" smtClean="0"/>
              <a:t>Bulunduğu </a:t>
            </a:r>
            <a:r>
              <a:rPr lang="tr-TR" dirty="0" err="1" smtClean="0"/>
              <a:t>mevkiye</a:t>
            </a:r>
            <a:r>
              <a:rPr lang="tr-TR" dirty="0" smtClean="0"/>
              <a:t> ulaşana kadar ve hatta halen yapmaya devam ettiği pislikler nedeni ile geçmişiyle ilgili takıntıları var. Özellikle Muzaffer’le kardeşi onun işlerine çok taş koyduğundan ve ne yaparsa yapsın hiçbir konuda asla onların seviyesine ulaşamamış olmasından dolayı hep intikam peşinde.</a:t>
            </a:r>
          </a:p>
          <a:p>
            <a:r>
              <a:rPr lang="tr-TR" dirty="0" smtClean="0"/>
              <a:t>Eski </a:t>
            </a:r>
            <a:r>
              <a:rPr lang="tr-TR" dirty="0"/>
              <a:t>R</a:t>
            </a:r>
            <a:r>
              <a:rPr lang="tr-TR" dirty="0" smtClean="0"/>
              <a:t>us metresinin oyunları nedeni ile </a:t>
            </a:r>
            <a:r>
              <a:rPr lang="tr-TR" dirty="0"/>
              <a:t>R</a:t>
            </a:r>
            <a:r>
              <a:rPr lang="tr-TR" dirty="0" smtClean="0"/>
              <a:t>uslara düşman.</a:t>
            </a:r>
          </a:p>
        </p:txBody>
      </p:sp>
      <p:pic>
        <p:nvPicPr>
          <p:cNvPr id="4" name="Resim 3"/>
          <p:cNvPicPr>
            <a:picLocks noChangeAspect="1"/>
          </p:cNvPicPr>
          <p:nvPr/>
        </p:nvPicPr>
        <p:blipFill>
          <a:blip r:embed="rId3"/>
          <a:stretch>
            <a:fillRect/>
          </a:stretch>
        </p:blipFill>
        <p:spPr>
          <a:xfrm>
            <a:off x="3801887" y="311133"/>
            <a:ext cx="2827514" cy="2519990"/>
          </a:xfrm>
          <a:prstGeom prst="rect">
            <a:avLst/>
          </a:prstGeom>
        </p:spPr>
      </p:pic>
    </p:spTree>
    <p:extLst>
      <p:ext uri="{BB962C8B-B14F-4D97-AF65-F5344CB8AC3E}">
        <p14:creationId xmlns:p14="http://schemas.microsoft.com/office/powerpoint/2010/main" val="1504849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975154" y="0"/>
            <a:ext cx="5143500" cy="1461118"/>
          </a:xfrm>
        </p:spPr>
        <p:txBody>
          <a:bodyPr>
            <a:normAutofit/>
          </a:bodyPr>
          <a:lstStyle/>
          <a:p>
            <a:r>
              <a:rPr lang="tr-TR" dirty="0" smtClean="0">
                <a:latin typeface="Gill Sans Ultra Bold Condensed" panose="020B0A06020104020203" pitchFamily="34" charset="0"/>
              </a:rPr>
              <a:t>Rıza</a:t>
            </a:r>
            <a:r>
              <a:rPr lang="tr-TR" dirty="0" smtClean="0"/>
              <a:t/>
            </a:r>
            <a:br>
              <a:rPr lang="tr-TR" dirty="0" smtClean="0"/>
            </a:br>
            <a:r>
              <a:rPr lang="tr-TR" dirty="0" smtClean="0"/>
              <a:t>Mehmet Polat</a:t>
            </a:r>
            <a:endParaRPr lang="tr-TR" dirty="0"/>
          </a:p>
        </p:txBody>
      </p:sp>
      <p:sp>
        <p:nvSpPr>
          <p:cNvPr id="3" name="Alt Başlık 2"/>
          <p:cNvSpPr>
            <a:spLocks noGrp="1"/>
          </p:cNvSpPr>
          <p:nvPr>
            <p:ph type="subTitle" idx="1"/>
          </p:nvPr>
        </p:nvSpPr>
        <p:spPr>
          <a:xfrm>
            <a:off x="193431" y="3938954"/>
            <a:ext cx="6350073" cy="5967046"/>
          </a:xfrm>
        </p:spPr>
        <p:txBody>
          <a:bodyPr>
            <a:normAutofit fontScale="92500" lnSpcReduction="20000"/>
          </a:bodyPr>
          <a:lstStyle/>
          <a:p>
            <a:endParaRPr lang="tr-TR" dirty="0"/>
          </a:p>
          <a:p>
            <a:pPr>
              <a:lnSpc>
                <a:spcPct val="70000"/>
              </a:lnSpc>
            </a:pPr>
            <a:r>
              <a:rPr lang="tr-TR" sz="1600" dirty="0"/>
              <a:t>Benim İçin Üzülme TV Dizisi 2012 / 2013</a:t>
            </a:r>
          </a:p>
          <a:p>
            <a:pPr>
              <a:lnSpc>
                <a:spcPct val="70000"/>
              </a:lnSpc>
            </a:pPr>
            <a:r>
              <a:rPr lang="tr-TR" sz="1600" dirty="0"/>
              <a:t>Anneler ile Kızları (Av. Ersan) TV Dizisi 2011</a:t>
            </a:r>
          </a:p>
          <a:p>
            <a:pPr>
              <a:lnSpc>
                <a:spcPct val="70000"/>
              </a:lnSpc>
            </a:pPr>
            <a:r>
              <a:rPr lang="tr-TR" sz="1600" dirty="0"/>
              <a:t> </a:t>
            </a:r>
            <a:r>
              <a:rPr lang="tr-TR" sz="1600" dirty="0" err="1"/>
              <a:t>Newyork'ta</a:t>
            </a:r>
            <a:r>
              <a:rPr lang="tr-TR" sz="1600" dirty="0"/>
              <a:t> Beş Minare (Remzi) Sinema Filmi 2010</a:t>
            </a:r>
          </a:p>
          <a:p>
            <a:pPr>
              <a:lnSpc>
                <a:spcPct val="70000"/>
              </a:lnSpc>
            </a:pPr>
            <a:r>
              <a:rPr lang="tr-TR" sz="1600" dirty="0"/>
              <a:t> Yahşi Batı (</a:t>
            </a:r>
            <a:r>
              <a:rPr lang="tr-TR" sz="1600" dirty="0" err="1"/>
              <a:t>Johnny</a:t>
            </a:r>
            <a:r>
              <a:rPr lang="tr-TR" sz="1600" dirty="0"/>
              <a:t> </a:t>
            </a:r>
            <a:r>
              <a:rPr lang="tr-TR" sz="1600" dirty="0" err="1"/>
              <a:t>Lesh</a:t>
            </a:r>
            <a:r>
              <a:rPr lang="tr-TR" sz="1600" dirty="0"/>
              <a:t>) Sinema Filmi 2009</a:t>
            </a:r>
          </a:p>
          <a:p>
            <a:pPr>
              <a:lnSpc>
                <a:spcPct val="70000"/>
              </a:lnSpc>
            </a:pPr>
            <a:r>
              <a:rPr lang="tr-TR" sz="1600" dirty="0"/>
              <a:t>Sakarya Fırat (</a:t>
            </a:r>
            <a:r>
              <a:rPr lang="tr-TR" sz="1600" dirty="0" err="1"/>
              <a:t>Artin</a:t>
            </a:r>
            <a:r>
              <a:rPr lang="tr-TR" sz="1600" dirty="0"/>
              <a:t>) TV Dizisi 2009/2010</a:t>
            </a:r>
          </a:p>
          <a:p>
            <a:pPr>
              <a:lnSpc>
                <a:spcPct val="70000"/>
              </a:lnSpc>
            </a:pPr>
            <a:r>
              <a:rPr lang="tr-TR" sz="1600" dirty="0" err="1"/>
              <a:t>Jack</a:t>
            </a:r>
            <a:r>
              <a:rPr lang="tr-TR" sz="1600" dirty="0"/>
              <a:t> </a:t>
            </a:r>
            <a:r>
              <a:rPr lang="tr-TR" sz="1600" dirty="0" err="1"/>
              <a:t>Hunter</a:t>
            </a:r>
            <a:r>
              <a:rPr lang="tr-TR" sz="1600" dirty="0"/>
              <a:t> </a:t>
            </a:r>
            <a:r>
              <a:rPr lang="tr-TR" sz="1600" dirty="0" err="1"/>
              <a:t>and</a:t>
            </a:r>
            <a:r>
              <a:rPr lang="tr-TR" sz="1600" dirty="0"/>
              <a:t> </a:t>
            </a:r>
            <a:r>
              <a:rPr lang="tr-TR" sz="1600" dirty="0" err="1"/>
              <a:t>the</a:t>
            </a:r>
            <a:r>
              <a:rPr lang="tr-TR" sz="1600" dirty="0"/>
              <a:t> Star of </a:t>
            </a:r>
            <a:r>
              <a:rPr lang="tr-TR" sz="1600" dirty="0" err="1"/>
              <a:t>Heaven</a:t>
            </a:r>
            <a:r>
              <a:rPr lang="tr-TR" sz="1600" dirty="0"/>
              <a:t> (</a:t>
            </a:r>
            <a:r>
              <a:rPr lang="tr-TR" sz="1600" dirty="0" err="1"/>
              <a:t>Doridanov</a:t>
            </a:r>
            <a:r>
              <a:rPr lang="tr-TR" sz="1600" dirty="0"/>
              <a:t>) Sinema Filmi 2009</a:t>
            </a:r>
          </a:p>
          <a:p>
            <a:pPr>
              <a:lnSpc>
                <a:spcPct val="70000"/>
              </a:lnSpc>
            </a:pPr>
            <a:r>
              <a:rPr lang="tr-TR" sz="1600" dirty="0"/>
              <a:t>Geniş Aile TV Dizisi (Katip) 2010 / 2011</a:t>
            </a:r>
          </a:p>
          <a:p>
            <a:pPr>
              <a:lnSpc>
                <a:spcPct val="70000"/>
              </a:lnSpc>
            </a:pPr>
            <a:r>
              <a:rPr lang="tr-TR" sz="1600" dirty="0" err="1"/>
              <a:t>The</a:t>
            </a:r>
            <a:r>
              <a:rPr lang="tr-TR" sz="1600" dirty="0"/>
              <a:t> </a:t>
            </a:r>
            <a:r>
              <a:rPr lang="tr-TR" sz="1600" dirty="0" err="1"/>
              <a:t>Treasure</a:t>
            </a:r>
            <a:r>
              <a:rPr lang="tr-TR" sz="1600" dirty="0"/>
              <a:t> of </a:t>
            </a:r>
            <a:r>
              <a:rPr lang="tr-TR" sz="1600" dirty="0" err="1"/>
              <a:t>Ugarit</a:t>
            </a:r>
            <a:r>
              <a:rPr lang="tr-TR" sz="1600" dirty="0"/>
              <a:t> (</a:t>
            </a:r>
            <a:r>
              <a:rPr lang="tr-TR" sz="1600" dirty="0" err="1"/>
              <a:t>Dordanov</a:t>
            </a:r>
            <a:r>
              <a:rPr lang="tr-TR" sz="1600" dirty="0"/>
              <a:t> ) TV Dizisi 2008</a:t>
            </a:r>
          </a:p>
          <a:p>
            <a:pPr>
              <a:lnSpc>
                <a:spcPct val="70000"/>
              </a:lnSpc>
            </a:pPr>
            <a:r>
              <a:rPr lang="tr-TR" sz="1600" dirty="0"/>
              <a:t> Rüzgar (Sarı Fethi) TV Dizisi 2008</a:t>
            </a:r>
          </a:p>
          <a:p>
            <a:pPr>
              <a:lnSpc>
                <a:spcPct val="70000"/>
              </a:lnSpc>
            </a:pPr>
            <a:r>
              <a:rPr lang="tr-TR" sz="1600" dirty="0"/>
              <a:t> </a:t>
            </a:r>
            <a:r>
              <a:rPr lang="tr-TR" sz="1600" dirty="0" err="1"/>
              <a:t>Jack</a:t>
            </a:r>
            <a:r>
              <a:rPr lang="tr-TR" sz="1600" dirty="0"/>
              <a:t> </a:t>
            </a:r>
            <a:r>
              <a:rPr lang="tr-TR" sz="1600" dirty="0" err="1"/>
              <a:t>Hunter</a:t>
            </a:r>
            <a:r>
              <a:rPr lang="tr-TR" sz="1600" dirty="0"/>
              <a:t> </a:t>
            </a:r>
            <a:r>
              <a:rPr lang="tr-TR" sz="1600" dirty="0" err="1"/>
              <a:t>and</a:t>
            </a:r>
            <a:r>
              <a:rPr lang="tr-TR" sz="1600" dirty="0"/>
              <a:t> </a:t>
            </a:r>
            <a:r>
              <a:rPr lang="tr-TR" sz="1600" dirty="0" err="1"/>
              <a:t>the</a:t>
            </a:r>
            <a:r>
              <a:rPr lang="tr-TR" sz="1600" dirty="0"/>
              <a:t> </a:t>
            </a:r>
            <a:r>
              <a:rPr lang="tr-TR" sz="1600" dirty="0" err="1"/>
              <a:t>Quest</a:t>
            </a:r>
            <a:r>
              <a:rPr lang="tr-TR" sz="1600" dirty="0"/>
              <a:t> </a:t>
            </a:r>
            <a:r>
              <a:rPr lang="tr-TR" sz="1600" dirty="0" err="1"/>
              <a:t>for</a:t>
            </a:r>
            <a:r>
              <a:rPr lang="tr-TR" sz="1600" dirty="0"/>
              <a:t> </a:t>
            </a:r>
            <a:r>
              <a:rPr lang="tr-TR" sz="1600" dirty="0" err="1"/>
              <a:t>Akhenatens</a:t>
            </a:r>
            <a:r>
              <a:rPr lang="tr-TR" sz="1600" dirty="0"/>
              <a:t> </a:t>
            </a:r>
            <a:r>
              <a:rPr lang="tr-TR" sz="1600" dirty="0" err="1"/>
              <a:t>Tomb</a:t>
            </a:r>
            <a:r>
              <a:rPr lang="tr-TR" sz="1600" dirty="0"/>
              <a:t> (</a:t>
            </a:r>
            <a:r>
              <a:rPr lang="tr-TR" sz="1600" dirty="0" err="1"/>
              <a:t>Doridanov</a:t>
            </a:r>
            <a:r>
              <a:rPr lang="tr-TR" sz="1600" dirty="0"/>
              <a:t>) TV Dizisi 2008</a:t>
            </a:r>
          </a:p>
          <a:p>
            <a:pPr>
              <a:lnSpc>
                <a:spcPct val="70000"/>
              </a:lnSpc>
            </a:pPr>
            <a:r>
              <a:rPr lang="tr-TR" sz="1600" dirty="0"/>
              <a:t>Doludizgin Yıllar TV Dizisi (2009 /2008</a:t>
            </a:r>
          </a:p>
          <a:p>
            <a:pPr>
              <a:lnSpc>
                <a:spcPct val="70000"/>
              </a:lnSpc>
            </a:pPr>
            <a:r>
              <a:rPr lang="tr-TR" sz="1600" dirty="0"/>
              <a:t>          </a:t>
            </a:r>
            <a:r>
              <a:rPr lang="tr-TR" sz="1600" dirty="0" err="1"/>
              <a:t>Binbir</a:t>
            </a:r>
            <a:r>
              <a:rPr lang="tr-TR" sz="1600" dirty="0"/>
              <a:t> Gece (Erdal </a:t>
            </a:r>
            <a:r>
              <a:rPr lang="tr-TR" sz="1600" dirty="0" err="1"/>
              <a:t>Karayolcu</a:t>
            </a:r>
            <a:r>
              <a:rPr lang="tr-TR" sz="1600" dirty="0"/>
              <a:t>) TV Dizisi 2006</a:t>
            </a:r>
          </a:p>
          <a:p>
            <a:pPr>
              <a:lnSpc>
                <a:spcPct val="70000"/>
              </a:lnSpc>
            </a:pPr>
            <a:r>
              <a:rPr lang="tr-TR" sz="1600" dirty="0"/>
              <a:t>Beşinci Boyut (Ayhan) TV Dizisi 2005</a:t>
            </a:r>
          </a:p>
          <a:p>
            <a:pPr>
              <a:lnSpc>
                <a:spcPct val="70000"/>
              </a:lnSpc>
            </a:pPr>
            <a:r>
              <a:rPr lang="tr-TR" sz="1600" dirty="0"/>
              <a:t>Acı Hayat TV Dizisi 2005 /2006</a:t>
            </a:r>
          </a:p>
          <a:p>
            <a:pPr>
              <a:lnSpc>
                <a:spcPct val="70000"/>
              </a:lnSpc>
            </a:pPr>
            <a:r>
              <a:rPr lang="tr-TR" sz="1600" dirty="0"/>
              <a:t>Uy </a:t>
            </a:r>
            <a:r>
              <a:rPr lang="tr-TR" sz="1600" dirty="0" err="1"/>
              <a:t>Başuma</a:t>
            </a:r>
            <a:r>
              <a:rPr lang="tr-TR" sz="1600" dirty="0"/>
              <a:t> Gelenler (Taner) TV Dizisi 2004</a:t>
            </a:r>
          </a:p>
          <a:p>
            <a:pPr>
              <a:lnSpc>
                <a:spcPct val="70000"/>
              </a:lnSpc>
            </a:pPr>
            <a:r>
              <a:rPr lang="tr-TR" sz="1600" dirty="0"/>
              <a:t>Cennet Mahallesi (Tilki Necmi) TV Dizisi 2004</a:t>
            </a:r>
          </a:p>
          <a:p>
            <a:pPr>
              <a:lnSpc>
                <a:spcPct val="70000"/>
              </a:lnSpc>
            </a:pPr>
            <a:r>
              <a:rPr lang="tr-TR" sz="1600" dirty="0"/>
              <a:t>Melek (Seyis Ömer) TV Dizisi 2003</a:t>
            </a:r>
          </a:p>
          <a:p>
            <a:pPr>
              <a:lnSpc>
                <a:spcPct val="70000"/>
              </a:lnSpc>
            </a:pPr>
            <a:r>
              <a:rPr lang="tr-TR" sz="1600" dirty="0"/>
              <a:t>Kurtlar Vadisi (</a:t>
            </a:r>
            <a:r>
              <a:rPr lang="tr-TR" sz="1600" dirty="0" err="1"/>
              <a:t>Cerahpaşalı</a:t>
            </a:r>
            <a:r>
              <a:rPr lang="tr-TR" sz="1600" dirty="0"/>
              <a:t> Metin) TV Dizisi</a:t>
            </a:r>
          </a:p>
          <a:p>
            <a:pPr>
              <a:lnSpc>
                <a:spcPct val="70000"/>
              </a:lnSpc>
            </a:pPr>
            <a:r>
              <a:rPr lang="tr-TR" sz="1600" dirty="0"/>
              <a:t>Hayat Bilgisi Hayat Bilgisi (Komiser) TV Dizisi 2003</a:t>
            </a:r>
          </a:p>
          <a:p>
            <a:pPr>
              <a:lnSpc>
                <a:spcPct val="70000"/>
              </a:lnSpc>
            </a:pPr>
            <a:r>
              <a:rPr lang="tr-TR" sz="1600" dirty="0"/>
              <a:t> Yarım Elma Yarım Elma (Doktor) TV Dizisi 2002</a:t>
            </a:r>
          </a:p>
          <a:p>
            <a:pPr>
              <a:lnSpc>
                <a:spcPct val="70000"/>
              </a:lnSpc>
            </a:pPr>
            <a:r>
              <a:rPr lang="tr-TR" sz="1600" dirty="0"/>
              <a:t> Sırlar Dünyası / Sır Kapısı Sırlar Dünyası / Sır Kapısı TV Dizisi 2002</a:t>
            </a:r>
          </a:p>
          <a:p>
            <a:pPr>
              <a:lnSpc>
                <a:spcPct val="70000"/>
              </a:lnSpc>
            </a:pPr>
            <a:r>
              <a:rPr lang="tr-TR" sz="1600" dirty="0"/>
              <a:t>Abdülhamit Düşerken Sinema Filmi 2002</a:t>
            </a:r>
          </a:p>
          <a:p>
            <a:pPr>
              <a:lnSpc>
                <a:spcPct val="70000"/>
              </a:lnSpc>
            </a:pPr>
            <a:r>
              <a:rPr lang="tr-TR" sz="1600" dirty="0"/>
              <a:t> Tatlı Hayat Tatlı Hayat (Doktor Bilal) TV Dizisi 2001</a:t>
            </a:r>
          </a:p>
          <a:p>
            <a:pPr>
              <a:lnSpc>
                <a:spcPct val="70000"/>
              </a:lnSpc>
            </a:pPr>
            <a:r>
              <a:rPr lang="tr-TR" sz="1600" dirty="0"/>
              <a:t> Dadı </a:t>
            </a:r>
            <a:r>
              <a:rPr lang="tr-TR" sz="1600" dirty="0" err="1"/>
              <a:t>Dadı</a:t>
            </a:r>
            <a:r>
              <a:rPr lang="tr-TR" sz="1600" dirty="0"/>
              <a:t> TV Dizisi 2000</a:t>
            </a:r>
          </a:p>
        </p:txBody>
      </p:sp>
      <p:pic>
        <p:nvPicPr>
          <p:cNvPr id="8" name="Resim 7"/>
          <p:cNvPicPr>
            <a:picLocks noChangeAspect="1"/>
          </p:cNvPicPr>
          <p:nvPr/>
        </p:nvPicPr>
        <p:blipFill rotWithShape="1">
          <a:blip r:embed="rId3">
            <a:extLst>
              <a:ext uri="{28A0092B-C50C-407E-A947-70E740481C1C}">
                <a14:useLocalDpi xmlns:a14="http://schemas.microsoft.com/office/drawing/2010/main" val="0"/>
              </a:ext>
            </a:extLst>
          </a:blip>
          <a:srcRect l="8414" r="6805" b="9635"/>
          <a:stretch/>
        </p:blipFill>
        <p:spPr>
          <a:xfrm>
            <a:off x="2834923" y="1672134"/>
            <a:ext cx="1423962" cy="2266820"/>
          </a:xfrm>
          <a:prstGeom prst="rect">
            <a:avLst/>
          </a:prstGeom>
        </p:spPr>
      </p:pic>
    </p:spTree>
    <p:extLst>
      <p:ext uri="{BB962C8B-B14F-4D97-AF65-F5344CB8AC3E}">
        <p14:creationId xmlns:p14="http://schemas.microsoft.com/office/powerpoint/2010/main" val="313263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5462" y="1950710"/>
            <a:ext cx="1251804" cy="1002457"/>
          </a:xfrm>
        </p:spPr>
        <p:txBody>
          <a:bodyPr>
            <a:normAutofit/>
          </a:bodyPr>
          <a:lstStyle/>
          <a:p>
            <a:r>
              <a:rPr lang="tr-TR" sz="3600" dirty="0" smtClean="0">
                <a:latin typeface="Gill Sans Ultra Bold Condensed" panose="020B0A06020104020203" pitchFamily="34" charset="0"/>
              </a:rPr>
              <a:t>Rıza;</a:t>
            </a:r>
            <a:endParaRPr lang="tr-TR" sz="3375" b="1" dirty="0">
              <a:solidFill>
                <a:srgbClr val="FF0000"/>
              </a:solidFill>
            </a:endParaRPr>
          </a:p>
        </p:txBody>
      </p:sp>
      <p:sp>
        <p:nvSpPr>
          <p:cNvPr id="3" name="İçerik Yer Tutucusu 2"/>
          <p:cNvSpPr>
            <a:spLocks noGrp="1"/>
          </p:cNvSpPr>
          <p:nvPr>
            <p:ph idx="1"/>
          </p:nvPr>
        </p:nvSpPr>
        <p:spPr>
          <a:xfrm>
            <a:off x="615462" y="3023875"/>
            <a:ext cx="5577620" cy="6285266"/>
          </a:xfrm>
        </p:spPr>
        <p:txBody>
          <a:bodyPr>
            <a:normAutofit lnSpcReduction="10000"/>
          </a:bodyPr>
          <a:lstStyle/>
          <a:p>
            <a:r>
              <a:rPr lang="tr-TR" dirty="0" smtClean="0"/>
              <a:t>40’lı yaşlarda her zaman sessiz, çok sakin, çok saygılı bir İstanbul beyefendisi. Mahallede küçük bir dükkanı var ve </a:t>
            </a:r>
            <a:r>
              <a:rPr lang="tr-TR" dirty="0" err="1" smtClean="0"/>
              <a:t>Terzi’lik</a:t>
            </a:r>
            <a:r>
              <a:rPr lang="tr-TR" dirty="0" smtClean="0"/>
              <a:t> yapıyor.</a:t>
            </a:r>
          </a:p>
          <a:p>
            <a:r>
              <a:rPr lang="tr-TR" dirty="0" smtClean="0"/>
              <a:t>Filozof gibi konuşması ve ince imaları herkesin hayranlığına neden oluyor. Çok dolu, kültürlü biri.</a:t>
            </a:r>
          </a:p>
          <a:p>
            <a:r>
              <a:rPr lang="tr-TR" dirty="0" smtClean="0"/>
              <a:t>Mahalleli hakkında sadece eşi Makbule’nin kanserden öldüğünü ve Rıza’nın kadere küsüp inzivaya çekildiğini sanıyor ama aslında o bambaşka biri. </a:t>
            </a:r>
          </a:p>
          <a:p>
            <a:r>
              <a:rPr lang="tr-TR" dirty="0" smtClean="0"/>
              <a:t>Asıl adı Hüseyin. İstanbul’un bir numaralı Baron’u büyük iş adamı Muzaffer </a:t>
            </a:r>
            <a:r>
              <a:rPr lang="tr-TR" dirty="0" err="1" smtClean="0"/>
              <a:t>Küren’in</a:t>
            </a:r>
            <a:r>
              <a:rPr lang="tr-TR" dirty="0" smtClean="0"/>
              <a:t> kardeşi. Bir mafya hesaplaşmasında kendisine kurulan tuzakta eşi ve çocuğu ölünce içinde bulunduğu dünyadan elini eteğini çekmeye karar veriyor ve bu dünyadan ayrılmanın tek yolunun ölüm olduğunu bildiğinden kendine öldü süsü vererek mahalleye Terzi Rıza olarak yerleşiyor. Ailesinin </a:t>
            </a:r>
            <a:r>
              <a:rPr lang="tr-TR" dirty="0"/>
              <a:t>ölümünden </a:t>
            </a:r>
            <a:r>
              <a:rPr lang="tr-TR" dirty="0" smtClean="0"/>
              <a:t>ve bulaştığı kirli işlerden dolayı kendini </a:t>
            </a:r>
            <a:r>
              <a:rPr lang="tr-TR" dirty="0"/>
              <a:t>suçlu </a:t>
            </a:r>
            <a:r>
              <a:rPr lang="tr-TR" dirty="0" smtClean="0"/>
              <a:t>hissediyor, vicdan azabı çekiyor. </a:t>
            </a:r>
          </a:p>
        </p:txBody>
      </p:sp>
      <p:pic>
        <p:nvPicPr>
          <p:cNvPr id="4" name="Resim 3"/>
          <p:cNvPicPr>
            <a:picLocks noChangeAspect="1"/>
          </p:cNvPicPr>
          <p:nvPr/>
        </p:nvPicPr>
        <p:blipFill>
          <a:blip r:embed="rId3"/>
          <a:stretch>
            <a:fillRect/>
          </a:stretch>
        </p:blipFill>
        <p:spPr>
          <a:xfrm>
            <a:off x="4667292" y="309725"/>
            <a:ext cx="1719221" cy="2572735"/>
          </a:xfrm>
          <a:prstGeom prst="rect">
            <a:avLst/>
          </a:prstGeom>
        </p:spPr>
      </p:pic>
    </p:spTree>
    <p:extLst>
      <p:ext uri="{BB962C8B-B14F-4D97-AF65-F5344CB8AC3E}">
        <p14:creationId xmlns:p14="http://schemas.microsoft.com/office/powerpoint/2010/main" val="2593794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94018" y="386861"/>
            <a:ext cx="4173735" cy="1400744"/>
          </a:xfrm>
        </p:spPr>
        <p:txBody>
          <a:bodyPr>
            <a:noAutofit/>
          </a:bodyPr>
          <a:lstStyle/>
          <a:p>
            <a:r>
              <a:rPr lang="tr-TR" b="1" dirty="0">
                <a:latin typeface="Gill Sans Ultra Bold Condensed" panose="020B0A06020104020203" pitchFamily="34" charset="0"/>
              </a:rPr>
              <a:t>Recep</a:t>
            </a:r>
            <a:r>
              <a:rPr lang="tr-TR" dirty="0">
                <a:latin typeface="Gill Sans Ultra Bold Condensed" panose="020B0A06020104020203" pitchFamily="34" charset="0"/>
              </a:rPr>
              <a:t> </a:t>
            </a:r>
            <a:r>
              <a:rPr lang="tr-TR" dirty="0"/>
              <a:t/>
            </a:r>
            <a:br>
              <a:rPr lang="tr-TR" dirty="0"/>
            </a:br>
            <a:r>
              <a:rPr lang="tr-TR" dirty="0"/>
              <a:t>Engin Yüksel</a:t>
            </a:r>
          </a:p>
        </p:txBody>
      </p:sp>
      <p:sp>
        <p:nvSpPr>
          <p:cNvPr id="3" name="Alt Başlık 2"/>
          <p:cNvSpPr>
            <a:spLocks noGrp="1"/>
          </p:cNvSpPr>
          <p:nvPr>
            <p:ph type="subTitle" idx="1"/>
          </p:nvPr>
        </p:nvSpPr>
        <p:spPr>
          <a:xfrm>
            <a:off x="1310356" y="4284375"/>
            <a:ext cx="4316719" cy="5187871"/>
          </a:xfrm>
        </p:spPr>
        <p:txBody>
          <a:bodyPr>
            <a:noAutofit/>
          </a:bodyPr>
          <a:lstStyle/>
          <a:p>
            <a:pPr>
              <a:lnSpc>
                <a:spcPct val="50000"/>
              </a:lnSpc>
            </a:pPr>
            <a:r>
              <a:rPr lang="tr-TR" sz="1400" dirty="0"/>
              <a:t>Yedi Güzel Adam TV Dizisi 2014</a:t>
            </a:r>
          </a:p>
          <a:p>
            <a:pPr>
              <a:lnSpc>
                <a:spcPct val="50000"/>
              </a:lnSpc>
            </a:pPr>
            <a:r>
              <a:rPr lang="tr-TR" sz="1400" dirty="0"/>
              <a:t> Hıyanet Sarmalı (Hamza) TV Dizisi 2014</a:t>
            </a:r>
          </a:p>
          <a:p>
            <a:pPr>
              <a:lnSpc>
                <a:spcPct val="50000"/>
              </a:lnSpc>
            </a:pPr>
            <a:r>
              <a:rPr lang="tr-TR" sz="1400" dirty="0"/>
              <a:t>Nizama Adanmış Ruhlar TV Dizisi 2013</a:t>
            </a:r>
          </a:p>
          <a:p>
            <a:pPr>
              <a:lnSpc>
                <a:spcPct val="50000"/>
              </a:lnSpc>
            </a:pPr>
            <a:r>
              <a:rPr lang="tr-TR" sz="1400" dirty="0"/>
              <a:t>Aşkın Bedeli TV Dizisi 2013</a:t>
            </a:r>
          </a:p>
          <a:p>
            <a:pPr>
              <a:lnSpc>
                <a:spcPct val="50000"/>
              </a:lnSpc>
            </a:pPr>
            <a:r>
              <a:rPr lang="tr-TR" sz="1400" dirty="0"/>
              <a:t> Aşk Emek İster (Sami) TV Dizisi 2013</a:t>
            </a:r>
          </a:p>
          <a:p>
            <a:pPr>
              <a:lnSpc>
                <a:spcPct val="50000"/>
              </a:lnSpc>
            </a:pPr>
            <a:r>
              <a:rPr lang="tr-TR" sz="1400" dirty="0"/>
              <a:t> Adını Kalbime Yazdım TV Dizisi 2013</a:t>
            </a:r>
          </a:p>
          <a:p>
            <a:pPr>
              <a:lnSpc>
                <a:spcPct val="50000"/>
              </a:lnSpc>
            </a:pPr>
            <a:r>
              <a:rPr lang="tr-TR" sz="1400" dirty="0"/>
              <a:t>Leyla ile Mecnun TV Dizisi 2012</a:t>
            </a:r>
          </a:p>
          <a:p>
            <a:pPr>
              <a:lnSpc>
                <a:spcPct val="50000"/>
              </a:lnSpc>
            </a:pPr>
            <a:r>
              <a:rPr lang="tr-TR" sz="1400" dirty="0"/>
              <a:t>Çocuklar Duymasın TV Dizisi 2010</a:t>
            </a:r>
          </a:p>
          <a:p>
            <a:pPr>
              <a:lnSpc>
                <a:spcPct val="50000"/>
              </a:lnSpc>
            </a:pPr>
            <a:r>
              <a:rPr lang="tr-TR" sz="1400" dirty="0"/>
              <a:t>Hür Adam (İsmet) Sinema Filmi 2010</a:t>
            </a:r>
          </a:p>
          <a:p>
            <a:pPr>
              <a:lnSpc>
                <a:spcPct val="50000"/>
              </a:lnSpc>
            </a:pPr>
            <a:r>
              <a:rPr lang="tr-TR" sz="1400" dirty="0"/>
              <a:t>Ev (Komiser) Sinema Filmi 2009</a:t>
            </a:r>
          </a:p>
          <a:p>
            <a:pPr>
              <a:lnSpc>
                <a:spcPct val="50000"/>
              </a:lnSpc>
            </a:pPr>
            <a:r>
              <a:rPr lang="tr-TR" sz="1400" dirty="0"/>
              <a:t> Dersimiz Atatürk Sinema Filmi 2009</a:t>
            </a:r>
          </a:p>
          <a:p>
            <a:pPr>
              <a:lnSpc>
                <a:spcPct val="50000"/>
              </a:lnSpc>
            </a:pPr>
            <a:r>
              <a:rPr lang="tr-TR" sz="1400" dirty="0"/>
              <a:t>Arka Sıradakiler TV Dizisi 2011</a:t>
            </a:r>
          </a:p>
          <a:p>
            <a:pPr>
              <a:lnSpc>
                <a:spcPct val="50000"/>
              </a:lnSpc>
            </a:pPr>
            <a:r>
              <a:rPr lang="tr-TR" sz="1400" dirty="0"/>
              <a:t>Son Osmanlı Yandım Ali (Çopur Talat) Sinema Filmi 2006</a:t>
            </a:r>
          </a:p>
          <a:p>
            <a:pPr>
              <a:lnSpc>
                <a:spcPct val="50000"/>
              </a:lnSpc>
            </a:pPr>
            <a:r>
              <a:rPr lang="tr-TR" sz="1400" dirty="0" err="1"/>
              <a:t>Ezo</a:t>
            </a:r>
            <a:r>
              <a:rPr lang="tr-TR" sz="1400" dirty="0"/>
              <a:t> Gelin  TV Dizisi 2007</a:t>
            </a:r>
          </a:p>
          <a:p>
            <a:pPr>
              <a:lnSpc>
                <a:spcPct val="50000"/>
              </a:lnSpc>
            </a:pPr>
            <a:r>
              <a:rPr lang="tr-TR" sz="1400" dirty="0"/>
              <a:t>Arka Sokaklar TV Dizisi 2008</a:t>
            </a:r>
          </a:p>
          <a:p>
            <a:pPr>
              <a:lnSpc>
                <a:spcPct val="50000"/>
              </a:lnSpc>
            </a:pPr>
            <a:r>
              <a:rPr lang="tr-TR" sz="1400" dirty="0"/>
              <a:t>Gümüş TV Dizisi 2005</a:t>
            </a:r>
          </a:p>
          <a:p>
            <a:pPr>
              <a:lnSpc>
                <a:spcPct val="50000"/>
              </a:lnSpc>
            </a:pPr>
            <a:r>
              <a:rPr lang="tr-TR" sz="1400" dirty="0"/>
              <a:t>Acı Hayat TV Dizisi  2005</a:t>
            </a:r>
          </a:p>
          <a:p>
            <a:pPr>
              <a:lnSpc>
                <a:spcPct val="50000"/>
              </a:lnSpc>
            </a:pPr>
            <a:r>
              <a:rPr lang="tr-TR" sz="1400" dirty="0"/>
              <a:t> Yusuf Yüzlü TV Dizisi 2004</a:t>
            </a:r>
          </a:p>
          <a:p>
            <a:pPr>
              <a:lnSpc>
                <a:spcPct val="50000"/>
              </a:lnSpc>
            </a:pPr>
            <a:r>
              <a:rPr lang="tr-TR" sz="1400" dirty="0" err="1"/>
              <a:t>Hoşgeldin</a:t>
            </a:r>
            <a:r>
              <a:rPr lang="tr-TR" sz="1400" dirty="0"/>
              <a:t> Hayat (Berdan Bey) Sinema Filmi 2004</a:t>
            </a:r>
          </a:p>
          <a:p>
            <a:pPr>
              <a:lnSpc>
                <a:spcPct val="50000"/>
              </a:lnSpc>
            </a:pPr>
            <a:r>
              <a:rPr lang="tr-TR" sz="1400" dirty="0"/>
              <a:t> Gönül Yarası (Taksici) Sinema Filmi 2004</a:t>
            </a:r>
          </a:p>
          <a:p>
            <a:pPr>
              <a:lnSpc>
                <a:spcPct val="50000"/>
              </a:lnSpc>
            </a:pPr>
            <a:r>
              <a:rPr lang="tr-TR" sz="1400" dirty="0"/>
              <a:t>Kurtlar Vadisi 1. Sezon Kurtlar Vadisi TV Dizisi</a:t>
            </a:r>
          </a:p>
          <a:p>
            <a:pPr>
              <a:lnSpc>
                <a:spcPct val="50000"/>
              </a:lnSpc>
            </a:pPr>
            <a:r>
              <a:rPr lang="tr-TR" sz="1400" dirty="0"/>
              <a:t>Yedi Numara (Zeki Gündüz) TV Dizisi  2000</a:t>
            </a:r>
          </a:p>
          <a:p>
            <a:pPr>
              <a:lnSpc>
                <a:spcPct val="50000"/>
              </a:lnSpc>
            </a:pPr>
            <a:r>
              <a:rPr lang="tr-TR" sz="1400" dirty="0"/>
              <a:t> Deli Yürek (Savcı) TV Dizisi 1999</a:t>
            </a:r>
          </a:p>
        </p:txBody>
      </p:sp>
      <p:pic>
        <p:nvPicPr>
          <p:cNvPr id="6" name="Resim 5"/>
          <p:cNvPicPr>
            <a:picLocks noChangeAspect="1"/>
          </p:cNvPicPr>
          <p:nvPr/>
        </p:nvPicPr>
        <p:blipFill>
          <a:blip r:embed="rId3"/>
          <a:stretch>
            <a:fillRect/>
          </a:stretch>
        </p:blipFill>
        <p:spPr>
          <a:xfrm>
            <a:off x="2527965" y="1972146"/>
            <a:ext cx="2127688" cy="2127688"/>
          </a:xfrm>
          <a:prstGeom prst="rect">
            <a:avLst/>
          </a:prstGeom>
        </p:spPr>
      </p:pic>
    </p:spTree>
    <p:extLst>
      <p:ext uri="{BB962C8B-B14F-4D97-AF65-F5344CB8AC3E}">
        <p14:creationId xmlns:p14="http://schemas.microsoft.com/office/powerpoint/2010/main" val="3035672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1488" y="2161748"/>
            <a:ext cx="1709004" cy="861780"/>
          </a:xfrm>
        </p:spPr>
        <p:txBody>
          <a:bodyPr>
            <a:normAutofit/>
          </a:bodyPr>
          <a:lstStyle/>
          <a:p>
            <a:r>
              <a:rPr lang="tr-TR" sz="3600" b="1" dirty="0" smtClean="0">
                <a:latin typeface="Gill Sans Ultra Bold Condensed" panose="020B0A06020104020203" pitchFamily="34" charset="0"/>
              </a:rPr>
              <a:t>Recep ;</a:t>
            </a:r>
            <a:r>
              <a:rPr lang="tr-TR" sz="3600" dirty="0" smtClean="0">
                <a:latin typeface="Gill Sans Ultra Bold Condensed" panose="020B0A06020104020203" pitchFamily="34" charset="0"/>
              </a:rPr>
              <a:t> </a:t>
            </a:r>
            <a:endParaRPr lang="tr-TR" sz="3375" b="1" dirty="0">
              <a:solidFill>
                <a:srgbClr val="FF0000"/>
              </a:solidFill>
            </a:endParaRPr>
          </a:p>
        </p:txBody>
      </p:sp>
      <p:sp>
        <p:nvSpPr>
          <p:cNvPr id="3" name="İçerik Yer Tutucusu 2"/>
          <p:cNvSpPr>
            <a:spLocks noGrp="1"/>
          </p:cNvSpPr>
          <p:nvPr>
            <p:ph idx="1"/>
          </p:nvPr>
        </p:nvSpPr>
        <p:spPr>
          <a:xfrm>
            <a:off x="471488" y="3288322"/>
            <a:ext cx="5915025" cy="6189786"/>
          </a:xfrm>
        </p:spPr>
        <p:txBody>
          <a:bodyPr>
            <a:normAutofit/>
          </a:bodyPr>
          <a:lstStyle/>
          <a:p>
            <a:r>
              <a:rPr lang="tr-TR" dirty="0" smtClean="0"/>
              <a:t>40’lı yaşların ortalarında ama kendine bakması ve sağlıklı yaşam sayesinde hiç göstermiyor. Mahallenin berberi.  Klasik berberlerden ziyadesiyle farklı. Sanki mahallenin gençlerinden biri, eğlenceli ve keyifli bir kişi. İşi nedeniyle de herkesle sıkı fıkı. Mahallede ne olup bitiyor ondan soruluyor. </a:t>
            </a:r>
            <a:r>
              <a:rPr lang="tr-TR" dirty="0"/>
              <a:t>Mutlaka </a:t>
            </a:r>
            <a:r>
              <a:rPr lang="tr-TR" dirty="0" smtClean="0"/>
              <a:t>her sabah </a:t>
            </a:r>
            <a:r>
              <a:rPr lang="tr-TR" dirty="0"/>
              <a:t>gazetesini alıp </a:t>
            </a:r>
            <a:r>
              <a:rPr lang="tr-TR" dirty="0" smtClean="0"/>
              <a:t>okuyor. Tam bir iddia hastası. </a:t>
            </a:r>
          </a:p>
          <a:p>
            <a:r>
              <a:rPr lang="tr-TR" dirty="0" smtClean="0"/>
              <a:t>Kahveci İsmail en yakın arkadaşı. Dükkanda müşteri olmadığında soluğu kahvede alıyor.  </a:t>
            </a:r>
          </a:p>
          <a:p>
            <a:r>
              <a:rPr lang="tr-TR" dirty="0" smtClean="0"/>
              <a:t>Doğuştan </a:t>
            </a:r>
            <a:r>
              <a:rPr lang="tr-TR" dirty="0"/>
              <a:t>gelen taklit yeteneği ve şakacı kişiliği sayesinde mahalleli de onu çok seviyor</a:t>
            </a:r>
            <a:r>
              <a:rPr lang="tr-TR" dirty="0" smtClean="0"/>
              <a:t>. Gençlerin abisi durumunda hem onları kolluyor hem nasihat veriyor. Onlara şaka yapmaya bayıldığı gibi sağlıklı yaşam takıntısını onlara da aşılamaya çalışıyor. Her sabah mutlaka 1 bardak sıcak süt içiyor ve sayesinde mahallenin gençleri de bu alışkanlığı edinmiş durumda. </a:t>
            </a: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738" y="678113"/>
            <a:ext cx="2390775" cy="1914525"/>
          </a:xfrm>
          <a:prstGeom prst="rect">
            <a:avLst/>
          </a:prstGeom>
        </p:spPr>
      </p:pic>
    </p:spTree>
    <p:extLst>
      <p:ext uri="{BB962C8B-B14F-4D97-AF65-F5344CB8AC3E}">
        <p14:creationId xmlns:p14="http://schemas.microsoft.com/office/powerpoint/2010/main" val="2827799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281869" y="811237"/>
            <a:ext cx="4401793" cy="900823"/>
          </a:xfrm>
        </p:spPr>
        <p:txBody>
          <a:bodyPr>
            <a:noAutofit/>
          </a:bodyPr>
          <a:lstStyle/>
          <a:p>
            <a:r>
              <a:rPr lang="tr-TR" dirty="0">
                <a:latin typeface="Gill Sans Ultra Bold Condensed" panose="020B0A06020104020203" pitchFamily="34" charset="0"/>
              </a:rPr>
              <a:t>Kamuran</a:t>
            </a:r>
            <a:r>
              <a:rPr lang="tr-TR" dirty="0"/>
              <a:t> </a:t>
            </a:r>
            <a:br>
              <a:rPr lang="tr-TR" dirty="0"/>
            </a:br>
            <a:r>
              <a:rPr lang="tr-TR" dirty="0"/>
              <a:t>Ebru Güzel</a:t>
            </a:r>
          </a:p>
        </p:txBody>
      </p:sp>
      <p:sp>
        <p:nvSpPr>
          <p:cNvPr id="3" name="Alt Başlık 2"/>
          <p:cNvSpPr>
            <a:spLocks noGrp="1"/>
          </p:cNvSpPr>
          <p:nvPr>
            <p:ph type="subTitle" idx="1"/>
          </p:nvPr>
        </p:nvSpPr>
        <p:spPr>
          <a:xfrm>
            <a:off x="1121338" y="6298971"/>
            <a:ext cx="4562324" cy="2009394"/>
          </a:xfrm>
        </p:spPr>
        <p:txBody>
          <a:bodyPr>
            <a:noAutofit/>
          </a:bodyPr>
          <a:lstStyle/>
          <a:p>
            <a:endParaRPr lang="tr-TR" sz="675" dirty="0"/>
          </a:p>
          <a:p>
            <a:r>
              <a:rPr lang="tr-TR" sz="1400" dirty="0"/>
              <a:t>Acayip Hikayeler TV Dizisi 2012</a:t>
            </a:r>
          </a:p>
          <a:p>
            <a:r>
              <a:rPr lang="tr-TR" sz="1400" dirty="0"/>
              <a:t>Derman Bey TV Dizisi 2001</a:t>
            </a:r>
          </a:p>
          <a:p>
            <a:r>
              <a:rPr lang="tr-TR" sz="1400" dirty="0"/>
              <a:t> Aşkına Eşkıya TV Dizisi 2001</a:t>
            </a:r>
          </a:p>
          <a:p>
            <a:r>
              <a:rPr lang="tr-TR" sz="1400" dirty="0"/>
              <a:t> 90-60-90 (Figen) TV Dizisi 2001</a:t>
            </a:r>
          </a:p>
          <a:p>
            <a:r>
              <a:rPr lang="tr-TR" sz="1400" dirty="0"/>
              <a:t> Aynalı Tahir TV Dizisi 1998</a:t>
            </a:r>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6554" y="2262755"/>
            <a:ext cx="1951892" cy="3485521"/>
          </a:xfrm>
          <a:prstGeom prst="rect">
            <a:avLst/>
          </a:prstGeom>
        </p:spPr>
      </p:pic>
    </p:spTree>
    <p:extLst>
      <p:ext uri="{BB962C8B-B14F-4D97-AF65-F5344CB8AC3E}">
        <p14:creationId xmlns:p14="http://schemas.microsoft.com/office/powerpoint/2010/main" val="1765977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1488" y="2943019"/>
            <a:ext cx="2359635" cy="1037625"/>
          </a:xfrm>
        </p:spPr>
        <p:txBody>
          <a:bodyPr>
            <a:normAutofit/>
          </a:bodyPr>
          <a:lstStyle/>
          <a:p>
            <a:r>
              <a:rPr lang="tr-TR" sz="3600" dirty="0" smtClean="0">
                <a:latin typeface="Gill Sans Ultra Bold Condensed" panose="020B0A06020104020203" pitchFamily="34" charset="0"/>
              </a:rPr>
              <a:t>Kamuran ;</a:t>
            </a:r>
            <a:r>
              <a:rPr lang="tr-TR" sz="3600" dirty="0" smtClean="0"/>
              <a:t> </a:t>
            </a:r>
            <a:endParaRPr lang="tr-TR" sz="3375" b="1" dirty="0">
              <a:solidFill>
                <a:srgbClr val="FF0000"/>
              </a:solidFill>
            </a:endParaRPr>
          </a:p>
        </p:txBody>
      </p:sp>
      <p:sp>
        <p:nvSpPr>
          <p:cNvPr id="3" name="İçerik Yer Tutucusu 2"/>
          <p:cNvSpPr>
            <a:spLocks noGrp="1"/>
          </p:cNvSpPr>
          <p:nvPr>
            <p:ph idx="1"/>
          </p:nvPr>
        </p:nvSpPr>
        <p:spPr>
          <a:xfrm>
            <a:off x="471488" y="4202723"/>
            <a:ext cx="5915025" cy="4719556"/>
          </a:xfrm>
        </p:spPr>
        <p:txBody>
          <a:bodyPr>
            <a:normAutofit/>
          </a:bodyPr>
          <a:lstStyle/>
          <a:p>
            <a:r>
              <a:rPr lang="tr-TR" dirty="0" smtClean="0"/>
              <a:t>30’Lu yaşlarda çok güzel, </a:t>
            </a:r>
            <a:r>
              <a:rPr lang="tr-TR" dirty="0" err="1" smtClean="0"/>
              <a:t>sexy</a:t>
            </a:r>
            <a:r>
              <a:rPr lang="tr-TR" dirty="0" smtClean="0"/>
              <a:t> ve vahşi bir kadın.</a:t>
            </a:r>
          </a:p>
          <a:p>
            <a:r>
              <a:rPr lang="tr-TR" dirty="0" smtClean="0"/>
              <a:t>Çok zeki ve cesur. Kimsenin bitiremediği işleri bitiren bir kiralık katil. </a:t>
            </a:r>
          </a:p>
          <a:p>
            <a:r>
              <a:rPr lang="tr-TR" dirty="0" smtClean="0"/>
              <a:t>Senelerdir mafya işlerine bakıyor. Ama neyin </a:t>
            </a:r>
            <a:r>
              <a:rPr lang="tr-TR" dirty="0"/>
              <a:t>nesi olduğunu kimse bilmiyor. </a:t>
            </a:r>
            <a:r>
              <a:rPr lang="tr-TR" dirty="0" smtClean="0"/>
              <a:t>Genelde onu arayan kişiler ellerindeki numaradan ona ulaşamıyor ama o bir şekilde onu kimin aradığını bilip karşılarına çıkıyor.</a:t>
            </a:r>
          </a:p>
          <a:p>
            <a:r>
              <a:rPr lang="tr-TR" dirty="0" smtClean="0"/>
              <a:t>Namı alemde büyük ama namını duyanların çoğu kadın olduğunu bile bilmiyor.</a:t>
            </a:r>
          </a:p>
        </p:txBody>
      </p:sp>
      <p:pic>
        <p:nvPicPr>
          <p:cNvPr id="4" name="Resim 3"/>
          <p:cNvPicPr>
            <a:picLocks noChangeAspect="1"/>
          </p:cNvPicPr>
          <p:nvPr/>
        </p:nvPicPr>
        <p:blipFill>
          <a:blip r:embed="rId3"/>
          <a:stretch>
            <a:fillRect/>
          </a:stretch>
        </p:blipFill>
        <p:spPr>
          <a:xfrm>
            <a:off x="4490493" y="527405"/>
            <a:ext cx="1896020" cy="3231160"/>
          </a:xfrm>
          <a:prstGeom prst="rect">
            <a:avLst/>
          </a:prstGeom>
        </p:spPr>
      </p:pic>
    </p:spTree>
    <p:extLst>
      <p:ext uri="{BB962C8B-B14F-4D97-AF65-F5344CB8AC3E}">
        <p14:creationId xmlns:p14="http://schemas.microsoft.com/office/powerpoint/2010/main" val="3891228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465492" y="570240"/>
            <a:ext cx="4401793" cy="1149396"/>
          </a:xfrm>
        </p:spPr>
        <p:txBody>
          <a:bodyPr>
            <a:noAutofit/>
          </a:bodyPr>
          <a:lstStyle/>
          <a:p>
            <a:r>
              <a:rPr lang="tr-TR" b="1" dirty="0">
                <a:latin typeface="Gill Sans Ultra Bold Condensed" panose="020B0A06020104020203" pitchFamily="34" charset="0"/>
              </a:rPr>
              <a:t>İ</a:t>
            </a:r>
            <a:r>
              <a:rPr lang="tr-TR" dirty="0">
                <a:latin typeface="Gill Sans Ultra Bold Condensed" panose="020B0A06020104020203" pitchFamily="34" charset="0"/>
              </a:rPr>
              <a:t>smail </a:t>
            </a:r>
            <a:r>
              <a:rPr lang="tr-TR" dirty="0"/>
              <a:t/>
            </a:r>
            <a:br>
              <a:rPr lang="tr-TR" dirty="0"/>
            </a:br>
            <a:r>
              <a:rPr lang="tr-TR" dirty="0"/>
              <a:t>Abidin </a:t>
            </a:r>
            <a:r>
              <a:rPr lang="tr-TR" dirty="0" err="1"/>
              <a:t>Yerebakan</a:t>
            </a:r>
            <a:endParaRPr lang="tr-TR" dirty="0"/>
          </a:p>
        </p:txBody>
      </p:sp>
      <p:sp>
        <p:nvSpPr>
          <p:cNvPr id="3" name="Alt Başlık 2"/>
          <p:cNvSpPr>
            <a:spLocks noGrp="1"/>
          </p:cNvSpPr>
          <p:nvPr>
            <p:ph type="subTitle" idx="1"/>
          </p:nvPr>
        </p:nvSpPr>
        <p:spPr>
          <a:xfrm>
            <a:off x="158262" y="4358849"/>
            <a:ext cx="6576646" cy="5295105"/>
          </a:xfrm>
        </p:spPr>
        <p:txBody>
          <a:bodyPr>
            <a:noAutofit/>
          </a:bodyPr>
          <a:lstStyle/>
          <a:p>
            <a:r>
              <a:rPr lang="tr-TR" sz="1400" dirty="0"/>
              <a:t>Vay Başıma Gelenler (Canavar) Sinema Filmi 2013</a:t>
            </a:r>
          </a:p>
          <a:p>
            <a:r>
              <a:rPr lang="tr-TR" sz="1400" dirty="0"/>
              <a:t>Benim İçin Üzülme TV Dizisi</a:t>
            </a:r>
          </a:p>
          <a:p>
            <a:r>
              <a:rPr lang="tr-TR" sz="1400" dirty="0" err="1"/>
              <a:t>N'aber</a:t>
            </a:r>
            <a:r>
              <a:rPr lang="tr-TR" sz="1400" dirty="0"/>
              <a:t> Bacanak (Cabbar) TV Dizisi 2011</a:t>
            </a:r>
          </a:p>
          <a:p>
            <a:r>
              <a:rPr lang="tr-TR" sz="1400" dirty="0"/>
              <a:t> Kayıp Aranıyor (Ertan) TV Dizisi 2011</a:t>
            </a:r>
          </a:p>
          <a:p>
            <a:r>
              <a:rPr lang="tr-TR" sz="1400" dirty="0"/>
              <a:t> Kutsal Damacana </a:t>
            </a:r>
            <a:r>
              <a:rPr lang="tr-TR" sz="1400" dirty="0" err="1"/>
              <a:t>Dracoola</a:t>
            </a:r>
            <a:r>
              <a:rPr lang="tr-TR" sz="1400" dirty="0"/>
              <a:t> (Mafya Babası) Sinema Filmi 2010</a:t>
            </a:r>
          </a:p>
          <a:p>
            <a:r>
              <a:rPr lang="tr-TR" sz="1400" dirty="0"/>
              <a:t> </a:t>
            </a:r>
            <a:r>
              <a:rPr lang="tr-TR" sz="1400" dirty="0" err="1"/>
              <a:t>Kolpaçino</a:t>
            </a:r>
            <a:r>
              <a:rPr lang="tr-TR" sz="1400" dirty="0"/>
              <a:t>: Bir Şehir Efsanesi (Ekrem (</a:t>
            </a:r>
            <a:r>
              <a:rPr lang="tr-TR" sz="1400" dirty="0" err="1"/>
              <a:t>Sırrı'nın</a:t>
            </a:r>
            <a:r>
              <a:rPr lang="tr-TR" sz="1400" dirty="0"/>
              <a:t> Ağabeyi)) Sinema Filmi 2009</a:t>
            </a:r>
          </a:p>
          <a:p>
            <a:r>
              <a:rPr lang="tr-TR" sz="1400" dirty="0"/>
              <a:t> Dur Yolcu (Seyit Onbaşı) TV Dizisi 2008</a:t>
            </a:r>
          </a:p>
          <a:p>
            <a:r>
              <a:rPr lang="tr-TR" sz="1400" dirty="0"/>
              <a:t> Tarık ve Diğerleri (Tanju) TV Dizisi 2006</a:t>
            </a:r>
          </a:p>
          <a:p>
            <a:r>
              <a:rPr lang="tr-TR" sz="1400" dirty="0"/>
              <a:t> Meçhule Gidenler (Kürşad) TV Dizisi 2006</a:t>
            </a:r>
          </a:p>
          <a:p>
            <a:r>
              <a:rPr lang="tr-TR" sz="1400" dirty="0"/>
              <a:t> Karagümrük Yanıyor (Mahmut) TV Dizisi 2006</a:t>
            </a:r>
          </a:p>
          <a:p>
            <a:r>
              <a:rPr lang="tr-TR" sz="1400" dirty="0"/>
              <a:t> Amerikalılar Karadeniz'de 2 (Nuri) Sinema Filmi 2006</a:t>
            </a:r>
          </a:p>
          <a:p>
            <a:r>
              <a:rPr lang="tr-TR" sz="1400" dirty="0"/>
              <a:t> Fıkralarla Türkiye (Kendisi) </a:t>
            </a:r>
            <a:r>
              <a:rPr lang="tr-TR" sz="1400" dirty="0" err="1"/>
              <a:t>Tv</a:t>
            </a:r>
            <a:r>
              <a:rPr lang="tr-TR" sz="1400" dirty="0"/>
              <a:t> Programı 2005</a:t>
            </a:r>
          </a:p>
          <a:p>
            <a:r>
              <a:rPr lang="tr-TR" sz="1400" dirty="0"/>
              <a:t> Beşinci Boyut (Tayfun) TV Dizisi 2005</a:t>
            </a:r>
          </a:p>
          <a:p>
            <a:r>
              <a:rPr lang="tr-TR" sz="1400" dirty="0"/>
              <a:t> En İyi Arkadaşım (Korkut) TV Dizisi 2004</a:t>
            </a:r>
          </a:p>
          <a:p>
            <a:r>
              <a:rPr lang="tr-TR" sz="1400" dirty="0"/>
              <a:t>Kurtlar Vadisi TV Dizisi</a:t>
            </a:r>
          </a:p>
          <a:p>
            <a:r>
              <a:rPr lang="tr-TR" sz="1400" dirty="0"/>
              <a:t>Bir Yıldız Tutuldu Bir Yıldız Tutuldu (Salih) TV Dizisi 2003</a:t>
            </a:r>
          </a:p>
          <a:p>
            <a:r>
              <a:rPr lang="tr-TR" sz="1400" dirty="0"/>
              <a:t> Sırlar Dünyası / Sır Kapısı Sırlar Dünyası / Sır Kapısı (Mustafa)</a:t>
            </a: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938" y="1719636"/>
            <a:ext cx="3054902" cy="2291177"/>
          </a:xfrm>
          <a:prstGeom prst="rect">
            <a:avLst/>
          </a:prstGeom>
        </p:spPr>
      </p:pic>
    </p:spTree>
    <p:extLst>
      <p:ext uri="{BB962C8B-B14F-4D97-AF65-F5344CB8AC3E}">
        <p14:creationId xmlns:p14="http://schemas.microsoft.com/office/powerpoint/2010/main" val="2964984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1488" y="2442107"/>
            <a:ext cx="1673836" cy="1036548"/>
          </a:xfrm>
        </p:spPr>
        <p:txBody>
          <a:bodyPr>
            <a:normAutofit/>
          </a:bodyPr>
          <a:lstStyle/>
          <a:p>
            <a:r>
              <a:rPr lang="tr-TR" sz="3600" b="1" dirty="0" smtClean="0">
                <a:latin typeface="Gill Sans Ultra Bold Condensed" panose="020B0A06020104020203" pitchFamily="34" charset="0"/>
              </a:rPr>
              <a:t>İ</a:t>
            </a:r>
            <a:r>
              <a:rPr lang="tr-TR" sz="3600" dirty="0" smtClean="0">
                <a:latin typeface="Gill Sans Ultra Bold Condensed" panose="020B0A06020104020203" pitchFamily="34" charset="0"/>
              </a:rPr>
              <a:t>smail ; </a:t>
            </a:r>
            <a:endParaRPr lang="tr-TR" sz="3375" b="1" dirty="0">
              <a:solidFill>
                <a:srgbClr val="FF0000"/>
              </a:solidFill>
            </a:endParaRPr>
          </a:p>
        </p:txBody>
      </p:sp>
      <p:sp>
        <p:nvSpPr>
          <p:cNvPr id="3" name="İçerik Yer Tutucusu 2"/>
          <p:cNvSpPr>
            <a:spLocks noGrp="1"/>
          </p:cNvSpPr>
          <p:nvPr>
            <p:ph idx="1"/>
          </p:nvPr>
        </p:nvSpPr>
        <p:spPr>
          <a:xfrm>
            <a:off x="471488" y="3478655"/>
            <a:ext cx="5915025" cy="5443625"/>
          </a:xfrm>
        </p:spPr>
        <p:txBody>
          <a:bodyPr>
            <a:normAutofit/>
          </a:bodyPr>
          <a:lstStyle/>
          <a:p>
            <a:r>
              <a:rPr lang="tr-TR" dirty="0" smtClean="0"/>
              <a:t>40’lı yaşların sonlarında, eski kulağı kesiklerden. Geçmişinde çok fazla alengirli işleri olmuş ama tövbe edip mahalledeki Kahveyi açmış. Azıcık aşım ağrısız başım derdinde.</a:t>
            </a:r>
          </a:p>
          <a:p>
            <a:r>
              <a:rPr lang="tr-TR" dirty="0" smtClean="0"/>
              <a:t>Terzi Rıza ve Recep can arkadaşları. Çok görmüş geçirmiş olduğundan kimin ne olduğunu hızlıca anlayabiliyor. Kimle nasıl konuşacağını, nerede ne yapacağını çok iyi biliyor. Ona bir şeyi uzun uzun anlatmaya gerek kalmıyor. Eski ağır abi olduğundan sululuktan ziyade imalarla yaptığı ince </a:t>
            </a:r>
            <a:r>
              <a:rPr lang="tr-TR" dirty="0"/>
              <a:t>esprileri var. </a:t>
            </a:r>
            <a:endParaRPr lang="tr-TR" dirty="0" smtClean="0"/>
          </a:p>
          <a:p>
            <a:r>
              <a:rPr lang="tr-TR" dirty="0" smtClean="0"/>
              <a:t>Geçmişindeki tecrübelere dayanarak o da mahallenin gençlerine mümkün olduğunca yol yordam öğretmeye, kol kanat germeye çalışıyor. Onların iş güç sahibi olmasını, sorumluluklarını öğrenmesini istiyor.</a:t>
            </a:r>
          </a:p>
        </p:txBody>
      </p:sp>
      <p:pic>
        <p:nvPicPr>
          <p:cNvPr id="4" name="Resim 3"/>
          <p:cNvPicPr>
            <a:picLocks noChangeAspect="1"/>
          </p:cNvPicPr>
          <p:nvPr/>
        </p:nvPicPr>
        <p:blipFill>
          <a:blip r:embed="rId3"/>
          <a:stretch>
            <a:fillRect/>
          </a:stretch>
        </p:blipFill>
        <p:spPr>
          <a:xfrm>
            <a:off x="3429000" y="666666"/>
            <a:ext cx="2976726" cy="1987062"/>
          </a:xfrm>
          <a:prstGeom prst="rect">
            <a:avLst/>
          </a:prstGeom>
        </p:spPr>
      </p:pic>
    </p:spTree>
    <p:extLst>
      <p:ext uri="{BB962C8B-B14F-4D97-AF65-F5344CB8AC3E}">
        <p14:creationId xmlns:p14="http://schemas.microsoft.com/office/powerpoint/2010/main" val="1239524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017" y="8239758"/>
            <a:ext cx="1660229" cy="1361260"/>
          </a:xfrm>
          <a:prstGeom prst="rect">
            <a:avLst/>
          </a:prstGeom>
        </p:spPr>
      </p:pic>
      <p:sp>
        <p:nvSpPr>
          <p:cNvPr id="5" name="Dikdörtgen 4"/>
          <p:cNvSpPr/>
          <p:nvPr/>
        </p:nvSpPr>
        <p:spPr>
          <a:xfrm>
            <a:off x="2725616" y="8954687"/>
            <a:ext cx="4132384" cy="646331"/>
          </a:xfrm>
          <a:prstGeom prst="rect">
            <a:avLst/>
          </a:prstGeom>
        </p:spPr>
        <p:txBody>
          <a:bodyPr wrap="square">
            <a:spAutoFit/>
          </a:bodyPr>
          <a:lstStyle/>
          <a:p>
            <a:r>
              <a:rPr lang="tr-TR" sz="1200" dirty="0" smtClean="0">
                <a:latin typeface="Gill Sans Ultra Bold Condensed" panose="020B0A06020104020203" pitchFamily="34" charset="0"/>
              </a:rPr>
              <a:t>«Öncelikle </a:t>
            </a:r>
            <a:r>
              <a:rPr lang="tr-TR" sz="1200" dirty="0">
                <a:latin typeface="Gill Sans Ultra Bold Condensed" panose="020B0A06020104020203" pitchFamily="34" charset="0"/>
              </a:rPr>
              <a:t>İsmet değil </a:t>
            </a:r>
            <a:r>
              <a:rPr lang="tr-TR" sz="1200" dirty="0" err="1">
                <a:latin typeface="Gill Sans Ultra Bold Condensed" panose="020B0A06020104020203" pitchFamily="34" charset="0"/>
              </a:rPr>
              <a:t>İsmed</a:t>
            </a:r>
            <a:r>
              <a:rPr lang="tr-TR" sz="1200" dirty="0">
                <a:latin typeface="Gill Sans Ultra Bold Condensed" panose="020B0A06020104020203" pitchFamily="34" charset="0"/>
              </a:rPr>
              <a:t>. "</a:t>
            </a:r>
            <a:r>
              <a:rPr lang="tr-TR" sz="1200" dirty="0" err="1">
                <a:latin typeface="Gill Sans Ultra Bold Condensed" panose="020B0A06020104020203" pitchFamily="34" charset="0"/>
              </a:rPr>
              <a:t>D"eyle</a:t>
            </a:r>
            <a:r>
              <a:rPr lang="tr-TR" sz="1200" dirty="0">
                <a:latin typeface="Gill Sans Ultra Bold Condensed" panose="020B0A06020104020203" pitchFamily="34" charset="0"/>
              </a:rPr>
              <a:t> </a:t>
            </a:r>
            <a:r>
              <a:rPr lang="tr-TR" sz="1200" dirty="0" err="1">
                <a:latin typeface="Gill Sans Ultra Bold Condensed" panose="020B0A06020104020203" pitchFamily="34" charset="0"/>
              </a:rPr>
              <a:t>bitiyo</a:t>
            </a:r>
            <a:r>
              <a:rPr lang="tr-TR" sz="1200" dirty="0">
                <a:latin typeface="Gill Sans Ultra Bold Condensed" panose="020B0A06020104020203" pitchFamily="34" charset="0"/>
              </a:rPr>
              <a:t> sonu. Böyle sanki </a:t>
            </a:r>
            <a:r>
              <a:rPr lang="tr-TR" sz="1200" dirty="0" err="1">
                <a:latin typeface="Gill Sans Ultra Bold Condensed" panose="020B0A06020104020203" pitchFamily="34" charset="0"/>
              </a:rPr>
              <a:t>bi</a:t>
            </a:r>
            <a:r>
              <a:rPr lang="tr-TR" sz="1200" dirty="0">
                <a:latin typeface="Gill Sans Ultra Bold Condensed" panose="020B0A06020104020203" pitchFamily="34" charset="0"/>
              </a:rPr>
              <a:t> şeyin kısaltması gibi duruyor farkındayım. Hani İskenderun Mezarlıklar Dairesi gibi. </a:t>
            </a:r>
            <a:r>
              <a:rPr lang="tr-TR" sz="1200" dirty="0" err="1" smtClean="0">
                <a:latin typeface="Gill Sans Ultra Bold Condensed" panose="020B0A06020104020203" pitchFamily="34" charset="0"/>
              </a:rPr>
              <a:t>İsMed</a:t>
            </a:r>
            <a:r>
              <a:rPr lang="tr-TR" sz="1200" dirty="0" smtClean="0">
                <a:latin typeface="Gill Sans Ultra Bold Condensed" panose="020B0A06020104020203" pitchFamily="34" charset="0"/>
              </a:rPr>
              <a:t>…»</a:t>
            </a:r>
            <a:endParaRPr lang="tr-TR" sz="1200" dirty="0">
              <a:latin typeface="Gill Sans Ultra Bold Condensed" panose="020B0A06020104020203" pitchFamily="34" charset="0"/>
            </a:endParaRPr>
          </a:p>
        </p:txBody>
      </p:sp>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664" y="3000415"/>
            <a:ext cx="6031523" cy="4021015"/>
          </a:xfrm>
          <a:prstGeom prst="rect">
            <a:avLst/>
          </a:prstGeom>
        </p:spPr>
      </p:pic>
      <p:pic>
        <p:nvPicPr>
          <p:cNvPr id="7" name="Resim 6"/>
          <p:cNvPicPr>
            <a:picLocks noChangeAspect="1"/>
          </p:cNvPicPr>
          <p:nvPr/>
        </p:nvPicPr>
        <p:blipFill rotWithShape="1">
          <a:blip r:embed="rId5" cstate="print">
            <a:extLst>
              <a:ext uri="{28A0092B-C50C-407E-A947-70E740481C1C}">
                <a14:useLocalDpi xmlns:a14="http://schemas.microsoft.com/office/drawing/2010/main" val="0"/>
              </a:ext>
            </a:extLst>
          </a:blip>
          <a:srcRect l="15342" t="22336" r="16452" b="15760"/>
          <a:stretch/>
        </p:blipFill>
        <p:spPr>
          <a:xfrm>
            <a:off x="1274886" y="298138"/>
            <a:ext cx="4307081" cy="2198878"/>
          </a:xfrm>
          <a:prstGeom prst="rect">
            <a:avLst/>
          </a:prstGeom>
        </p:spPr>
      </p:pic>
    </p:spTree>
    <p:extLst>
      <p:ext uri="{BB962C8B-B14F-4D97-AF65-F5344CB8AC3E}">
        <p14:creationId xmlns:p14="http://schemas.microsoft.com/office/powerpoint/2010/main" val="11339687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153410" y="298938"/>
            <a:ext cx="2551177" cy="1288982"/>
          </a:xfrm>
        </p:spPr>
        <p:txBody>
          <a:bodyPr>
            <a:noAutofit/>
          </a:bodyPr>
          <a:lstStyle/>
          <a:p>
            <a:r>
              <a:rPr lang="tr-TR" dirty="0">
                <a:latin typeface="Gill Sans Ultra Bold Condensed" panose="020B0A06020104020203" pitchFamily="34" charset="0"/>
              </a:rPr>
              <a:t>Muzaffer</a:t>
            </a:r>
            <a:br>
              <a:rPr lang="tr-TR" dirty="0">
                <a:latin typeface="Gill Sans Ultra Bold Condensed" panose="020B0A06020104020203" pitchFamily="34" charset="0"/>
              </a:rPr>
            </a:br>
            <a:r>
              <a:rPr lang="tr-TR" dirty="0"/>
              <a:t>İzzet Çivril</a:t>
            </a:r>
          </a:p>
        </p:txBody>
      </p:sp>
      <p:sp>
        <p:nvSpPr>
          <p:cNvPr id="3" name="Alt Başlık 2"/>
          <p:cNvSpPr>
            <a:spLocks noGrp="1"/>
          </p:cNvSpPr>
          <p:nvPr>
            <p:ph type="subTitle" idx="1"/>
          </p:nvPr>
        </p:nvSpPr>
        <p:spPr>
          <a:xfrm>
            <a:off x="0" y="5060897"/>
            <a:ext cx="6858000" cy="4845103"/>
          </a:xfrm>
        </p:spPr>
        <p:txBody>
          <a:bodyPr>
            <a:noAutofit/>
          </a:bodyPr>
          <a:lstStyle/>
          <a:p>
            <a:r>
              <a:rPr lang="tr-TR" sz="1400" dirty="0"/>
              <a:t>Nizama Adanmış Ruhlar TV Dizisi  (Behram) 2013</a:t>
            </a:r>
          </a:p>
          <a:p>
            <a:r>
              <a:rPr lang="tr-TR" sz="1400" dirty="0"/>
              <a:t> Fetih 1453 (Kardinal </a:t>
            </a:r>
            <a:r>
              <a:rPr lang="tr-TR" sz="1400" dirty="0" err="1"/>
              <a:t>İsodor</a:t>
            </a:r>
            <a:r>
              <a:rPr lang="tr-TR" sz="1400" dirty="0"/>
              <a:t>) Sinema Filmi 2012</a:t>
            </a:r>
          </a:p>
          <a:p>
            <a:r>
              <a:rPr lang="tr-TR" sz="1400" dirty="0"/>
              <a:t> Ayaz </a:t>
            </a:r>
            <a:r>
              <a:rPr lang="tr-TR" sz="1400" dirty="0" err="1"/>
              <a:t>Alex</a:t>
            </a:r>
            <a:r>
              <a:rPr lang="tr-TR" sz="1400" dirty="0"/>
              <a:t>) Sinema Filmi 2012</a:t>
            </a:r>
          </a:p>
          <a:p>
            <a:r>
              <a:rPr lang="tr-TR" sz="1400" dirty="0"/>
              <a:t> Atatürk'ün Fedaisi Topal Osman (Hüseyin Avni Ulaş) Sinema Filmi 2012</a:t>
            </a:r>
          </a:p>
          <a:p>
            <a:r>
              <a:rPr lang="tr-TR" sz="1400" dirty="0"/>
              <a:t> Kız Annesi (Muhsin) TV Dizisi 2011</a:t>
            </a:r>
          </a:p>
          <a:p>
            <a:r>
              <a:rPr lang="tr-TR" sz="1400" dirty="0"/>
              <a:t> Nene Hatun Sinema Filmi 2010</a:t>
            </a:r>
          </a:p>
          <a:p>
            <a:r>
              <a:rPr lang="tr-TR" sz="1400" dirty="0"/>
              <a:t> </a:t>
            </a:r>
            <a:r>
              <a:rPr lang="tr-TR" sz="1400" dirty="0" err="1"/>
              <a:t>Mahpeyker</a:t>
            </a:r>
            <a:r>
              <a:rPr lang="tr-TR" sz="1400" dirty="0"/>
              <a:t> Kösem Sultan (Hekimbaşı) Sinema Filmi 2010</a:t>
            </a:r>
          </a:p>
          <a:p>
            <a:r>
              <a:rPr lang="tr-TR" sz="1400" dirty="0"/>
              <a:t> </a:t>
            </a:r>
            <a:r>
              <a:rPr lang="tr-TR" sz="1400" dirty="0" err="1"/>
              <a:t>Gesi</a:t>
            </a:r>
            <a:r>
              <a:rPr lang="tr-TR" sz="1400" dirty="0"/>
              <a:t> Bağları TV Dizisi 2010</a:t>
            </a:r>
          </a:p>
          <a:p>
            <a:r>
              <a:rPr lang="tr-TR" sz="1400" dirty="0"/>
              <a:t>Behzat Ç. Bir Ankara Polisiyesi TV Dizisi 2010</a:t>
            </a:r>
          </a:p>
          <a:p>
            <a:r>
              <a:rPr lang="tr-TR" sz="1400" dirty="0"/>
              <a:t> Aziz İstanbul Sinema Filmi 2010</a:t>
            </a:r>
          </a:p>
          <a:p>
            <a:r>
              <a:rPr lang="tr-TR" sz="1400" dirty="0"/>
              <a:t> İstiklal Marşı ve Mehmet Akif Ersoy (Abbas Halim Paşa) TV Filmi 2008</a:t>
            </a:r>
          </a:p>
          <a:p>
            <a:r>
              <a:rPr lang="tr-TR" sz="1400" dirty="0"/>
              <a:t>Akasya Durağı TV Dizisi 2009</a:t>
            </a:r>
          </a:p>
          <a:p>
            <a:r>
              <a:rPr lang="tr-TR" sz="1400" dirty="0"/>
              <a:t>. Kurtlar Vadisi Pusu  TV Dizisi 2012</a:t>
            </a:r>
          </a:p>
          <a:p>
            <a:r>
              <a:rPr lang="tr-TR" sz="1400" dirty="0"/>
              <a:t>Emret Bakanım 1992</a:t>
            </a: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8925" y="1809299"/>
            <a:ext cx="2020146" cy="3030219"/>
          </a:xfrm>
          <a:prstGeom prst="rect">
            <a:avLst/>
          </a:prstGeom>
        </p:spPr>
      </p:pic>
    </p:spTree>
    <p:extLst>
      <p:ext uri="{BB962C8B-B14F-4D97-AF65-F5344CB8AC3E}">
        <p14:creationId xmlns:p14="http://schemas.microsoft.com/office/powerpoint/2010/main" val="3150814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1488" y="2733950"/>
            <a:ext cx="2359635" cy="932118"/>
          </a:xfrm>
        </p:spPr>
        <p:txBody>
          <a:bodyPr>
            <a:normAutofit/>
          </a:bodyPr>
          <a:lstStyle/>
          <a:p>
            <a:r>
              <a:rPr lang="tr-TR" sz="3600" dirty="0">
                <a:latin typeface="Gill Sans Ultra Bold Condensed" panose="020B0A06020104020203" pitchFamily="34" charset="0"/>
              </a:rPr>
              <a:t>Muzaffer </a:t>
            </a:r>
            <a:r>
              <a:rPr lang="tr-TR" sz="3600" dirty="0" smtClean="0">
                <a:latin typeface="Gill Sans Ultra Bold Condensed" panose="020B0A06020104020203" pitchFamily="34" charset="0"/>
              </a:rPr>
              <a:t>;</a:t>
            </a:r>
            <a:endParaRPr lang="tr-TR" sz="3375" b="1" dirty="0">
              <a:solidFill>
                <a:srgbClr val="FF0000"/>
              </a:solidFill>
            </a:endParaRPr>
          </a:p>
        </p:txBody>
      </p:sp>
      <p:sp>
        <p:nvSpPr>
          <p:cNvPr id="3" name="İçerik Yer Tutucusu 2"/>
          <p:cNvSpPr>
            <a:spLocks noGrp="1"/>
          </p:cNvSpPr>
          <p:nvPr>
            <p:ph idx="1"/>
          </p:nvPr>
        </p:nvSpPr>
        <p:spPr>
          <a:xfrm>
            <a:off x="471488" y="3920691"/>
            <a:ext cx="5915025" cy="4660601"/>
          </a:xfrm>
        </p:spPr>
        <p:txBody>
          <a:bodyPr>
            <a:normAutofit/>
          </a:bodyPr>
          <a:lstStyle/>
          <a:p>
            <a:r>
              <a:rPr lang="tr-TR" dirty="0"/>
              <a:t>5</a:t>
            </a:r>
            <a:r>
              <a:rPr lang="tr-TR" dirty="0" smtClean="0"/>
              <a:t>0’li yaşlarda, yıpranmış, çok zeki, güçlü, kaliteli bir adam.</a:t>
            </a:r>
          </a:p>
          <a:p>
            <a:r>
              <a:rPr lang="tr-TR" dirty="0" smtClean="0"/>
              <a:t>Büyük bir işadamı, çeşitli sektörlerde dev şirketleri var. Aynı zamanda İstanbul’un en güçlü Baronu. Zamanında pek çok kirli iş çevirmiş ve oradan gelen bir namı var. Aynı zamanda adil ve değerleri olan biri. </a:t>
            </a:r>
          </a:p>
          <a:p>
            <a:r>
              <a:rPr lang="tr-TR" dirty="0" smtClean="0"/>
              <a:t>Tutkuyla bağlı olduğu eşini, erkek kardeşinin eşi ve çocuğu ile bir pusuda kaybetmiş. Tüm sevgisini ona eşinden yadigar kalan kızına vermiş. Onun bu dünyadan uzak, huzurlu bir hayat sürmesini istiyor. Artık hayattan tek arzusu kızını adam gibi, dürüst, namuslu bir adamla evlendirmek.</a:t>
            </a:r>
          </a:p>
        </p:txBody>
      </p:sp>
      <p:pic>
        <p:nvPicPr>
          <p:cNvPr id="4" name="Resim 3"/>
          <p:cNvPicPr>
            <a:picLocks noChangeAspect="1"/>
          </p:cNvPicPr>
          <p:nvPr/>
        </p:nvPicPr>
        <p:blipFill>
          <a:blip r:embed="rId3"/>
          <a:stretch>
            <a:fillRect/>
          </a:stretch>
        </p:blipFill>
        <p:spPr>
          <a:xfrm>
            <a:off x="4576280" y="369277"/>
            <a:ext cx="2017951" cy="3042168"/>
          </a:xfrm>
          <a:prstGeom prst="rect">
            <a:avLst/>
          </a:prstGeom>
        </p:spPr>
      </p:pic>
    </p:spTree>
    <p:extLst>
      <p:ext uri="{BB962C8B-B14F-4D97-AF65-F5344CB8AC3E}">
        <p14:creationId xmlns:p14="http://schemas.microsoft.com/office/powerpoint/2010/main" val="2952327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153992" y="386861"/>
            <a:ext cx="2551177" cy="1149396"/>
          </a:xfrm>
        </p:spPr>
        <p:txBody>
          <a:bodyPr>
            <a:noAutofit/>
          </a:bodyPr>
          <a:lstStyle/>
          <a:p>
            <a:r>
              <a:rPr lang="tr-TR" dirty="0">
                <a:latin typeface="Gill Sans Ultra Bold Condensed" panose="020B0A06020104020203" pitchFamily="34" charset="0"/>
              </a:rPr>
              <a:t>Gamze</a:t>
            </a:r>
            <a:r>
              <a:rPr lang="tr-TR" dirty="0"/>
              <a:t> </a:t>
            </a:r>
            <a:br>
              <a:rPr lang="tr-TR" dirty="0"/>
            </a:br>
            <a:r>
              <a:rPr lang="tr-TR" dirty="0"/>
              <a:t>Eda Erol</a:t>
            </a:r>
          </a:p>
        </p:txBody>
      </p:sp>
      <p:sp>
        <p:nvSpPr>
          <p:cNvPr id="3" name="Alt Başlık 2"/>
          <p:cNvSpPr>
            <a:spLocks noGrp="1"/>
          </p:cNvSpPr>
          <p:nvPr>
            <p:ph type="subTitle" idx="1"/>
          </p:nvPr>
        </p:nvSpPr>
        <p:spPr>
          <a:xfrm>
            <a:off x="1815548" y="5818125"/>
            <a:ext cx="3228063" cy="1092629"/>
          </a:xfrm>
        </p:spPr>
        <p:txBody>
          <a:bodyPr>
            <a:noAutofit/>
          </a:bodyPr>
          <a:lstStyle/>
          <a:p>
            <a:r>
              <a:rPr lang="tr-TR" sz="1400" dirty="0"/>
              <a:t>Tiyatro Eğitimi var.</a:t>
            </a:r>
          </a:p>
          <a:p>
            <a:r>
              <a:rPr lang="tr-TR" sz="1400" dirty="0"/>
              <a:t>Esra Erol’un kız kardeşi.</a:t>
            </a: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2425" y="2236625"/>
            <a:ext cx="1934308" cy="2881131"/>
          </a:xfrm>
          <a:prstGeom prst="rect">
            <a:avLst/>
          </a:prstGeom>
        </p:spPr>
      </p:pic>
    </p:spTree>
    <p:extLst>
      <p:ext uri="{BB962C8B-B14F-4D97-AF65-F5344CB8AC3E}">
        <p14:creationId xmlns:p14="http://schemas.microsoft.com/office/powerpoint/2010/main" val="230022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1488" y="2548625"/>
            <a:ext cx="2465143" cy="984872"/>
          </a:xfrm>
        </p:spPr>
        <p:txBody>
          <a:bodyPr>
            <a:normAutofit/>
          </a:bodyPr>
          <a:lstStyle/>
          <a:p>
            <a:r>
              <a:rPr lang="tr-TR" sz="3375" b="1" dirty="0" smtClean="0">
                <a:latin typeface="Gill Sans Ultra Bold" panose="020B0A02020104020203" pitchFamily="34" charset="0"/>
              </a:rPr>
              <a:t>Gamze ;</a:t>
            </a:r>
            <a:endParaRPr lang="tr-TR" sz="3375" b="1" dirty="0">
              <a:latin typeface="Gill Sans Ultra Bold" panose="020B0A02020104020203" pitchFamily="34" charset="0"/>
            </a:endParaRPr>
          </a:p>
        </p:txBody>
      </p:sp>
      <p:sp>
        <p:nvSpPr>
          <p:cNvPr id="3" name="İçerik Yer Tutucusu 2"/>
          <p:cNvSpPr>
            <a:spLocks noGrp="1"/>
          </p:cNvSpPr>
          <p:nvPr>
            <p:ph idx="1"/>
          </p:nvPr>
        </p:nvSpPr>
        <p:spPr>
          <a:xfrm>
            <a:off x="471488" y="3640014"/>
            <a:ext cx="5915025" cy="5282265"/>
          </a:xfrm>
        </p:spPr>
        <p:txBody>
          <a:bodyPr>
            <a:normAutofit/>
          </a:bodyPr>
          <a:lstStyle/>
          <a:p>
            <a:r>
              <a:rPr lang="tr-TR" dirty="0" smtClean="0"/>
              <a:t>20’li yaşlarda, akça pakça fettan bir mahalle kızı.</a:t>
            </a:r>
          </a:p>
          <a:p>
            <a:r>
              <a:rPr lang="tr-TR" dirty="0" smtClean="0"/>
              <a:t>Mahalle’den Birol ile uzunca bir dönem aşk yaşasa da Birol’un işsiz güçsüz olmasından dolayı ailesi bu işe karşı çıkar ve o da sonunda Birol’u hayatından çıkarır.</a:t>
            </a:r>
          </a:p>
          <a:p>
            <a:r>
              <a:rPr lang="tr-TR" dirty="0" smtClean="0"/>
              <a:t>Birol’u sevmesine rağmen annesinin ince ince beynini işlemesiyle edindiği para aşkı ve gelecek kaygısı onu maddi açıdan daha iyi bir eş seçimine zorlayınca da babasının patronunun oğlunu ayartıp onu evlenmeye ikna eder.</a:t>
            </a:r>
          </a:p>
        </p:txBody>
      </p:sp>
      <p:pic>
        <p:nvPicPr>
          <p:cNvPr id="4" name="Resim 3"/>
          <p:cNvPicPr>
            <a:picLocks noChangeAspect="1"/>
          </p:cNvPicPr>
          <p:nvPr/>
        </p:nvPicPr>
        <p:blipFill>
          <a:blip r:embed="rId3"/>
          <a:stretch>
            <a:fillRect/>
          </a:stretch>
        </p:blipFill>
        <p:spPr>
          <a:xfrm>
            <a:off x="4703871" y="529291"/>
            <a:ext cx="1682642" cy="2511770"/>
          </a:xfrm>
          <a:prstGeom prst="rect">
            <a:avLst/>
          </a:prstGeom>
        </p:spPr>
      </p:pic>
    </p:spTree>
    <p:extLst>
      <p:ext uri="{BB962C8B-B14F-4D97-AF65-F5344CB8AC3E}">
        <p14:creationId xmlns:p14="http://schemas.microsoft.com/office/powerpoint/2010/main" val="300163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375" b="1" dirty="0">
                <a:latin typeface="Gill Sans Ultra Bold" panose="020B0A02020104020203" pitchFamily="34" charset="0"/>
              </a:rPr>
              <a:t>KÜNYE :</a:t>
            </a:r>
          </a:p>
        </p:txBody>
      </p:sp>
      <p:sp>
        <p:nvSpPr>
          <p:cNvPr id="3" name="İçerik Yer Tutucusu 2"/>
          <p:cNvSpPr>
            <a:spLocks noGrp="1"/>
          </p:cNvSpPr>
          <p:nvPr>
            <p:ph idx="1"/>
          </p:nvPr>
        </p:nvSpPr>
        <p:spPr/>
        <p:txBody>
          <a:bodyPr>
            <a:normAutofit/>
          </a:bodyPr>
          <a:lstStyle/>
          <a:p>
            <a:r>
              <a:rPr lang="tr-TR" dirty="0" smtClean="0"/>
              <a:t>Senarist 			: Uğur ULUDAĞ</a:t>
            </a:r>
          </a:p>
          <a:p>
            <a:r>
              <a:rPr lang="tr-TR" dirty="0" smtClean="0"/>
              <a:t>Yönetmen			: Eray KOÇAK</a:t>
            </a:r>
          </a:p>
          <a:p>
            <a:r>
              <a:rPr lang="tr-TR" dirty="0" smtClean="0"/>
              <a:t>Yapımcı			: Bir Sanat Yapımcılık A.Ş</a:t>
            </a:r>
            <a:r>
              <a:rPr lang="tr-TR" dirty="0" smtClean="0"/>
              <a:t>.</a:t>
            </a:r>
          </a:p>
          <a:p>
            <a:r>
              <a:rPr lang="tr-TR" dirty="0"/>
              <a:t>Görüntü Yönetmeni	: Mehmet </a:t>
            </a:r>
            <a:r>
              <a:rPr lang="tr-TR" dirty="0" err="1"/>
              <a:t>Başbaran</a:t>
            </a:r>
            <a:endParaRPr lang="tr-TR"/>
          </a:p>
          <a:p>
            <a:r>
              <a:rPr lang="tr-TR" smtClean="0"/>
              <a:t>Uygulayıcı </a:t>
            </a:r>
            <a:r>
              <a:rPr lang="tr-TR" dirty="0"/>
              <a:t>Yapımcı 	: Cenk Yengin</a:t>
            </a:r>
          </a:p>
          <a:p>
            <a:r>
              <a:rPr lang="tr-TR" dirty="0" smtClean="0"/>
              <a:t>Yardımcı </a:t>
            </a:r>
            <a:r>
              <a:rPr lang="tr-TR" dirty="0" smtClean="0"/>
              <a:t>Yönetmen	: Ergin Yılmazer</a:t>
            </a:r>
          </a:p>
          <a:p>
            <a:r>
              <a:rPr lang="tr-TR" dirty="0" smtClean="0"/>
              <a:t>Sanat </a:t>
            </a:r>
            <a:r>
              <a:rPr lang="tr-TR" dirty="0" smtClean="0"/>
              <a:t>Yönetmeni		: Özüdoğru Cici</a:t>
            </a:r>
          </a:p>
          <a:p>
            <a:r>
              <a:rPr lang="tr-TR" dirty="0" smtClean="0"/>
              <a:t>Bütçe 			: 2.350.000.-TL</a:t>
            </a:r>
          </a:p>
          <a:p>
            <a:r>
              <a:rPr lang="tr-TR" dirty="0" smtClean="0"/>
              <a:t>Set Başlangıcı 		: 23.06.2014 </a:t>
            </a:r>
            <a:endParaRPr lang="tr-TR" dirty="0"/>
          </a:p>
          <a:p>
            <a:pPr marL="0" indent="0">
              <a:buNone/>
            </a:pPr>
            <a:r>
              <a:rPr lang="tr-TR" sz="2100" dirty="0" smtClean="0"/>
              <a:t>				(4 hafta çekim süresi)</a:t>
            </a:r>
          </a:p>
          <a:p>
            <a:r>
              <a:rPr lang="tr-TR" dirty="0" smtClean="0"/>
              <a:t>Vizyon 			: 12.09.2014</a:t>
            </a:r>
          </a:p>
          <a:p>
            <a:pPr marL="0" indent="0">
              <a:buNone/>
            </a:pPr>
            <a:endParaRPr lang="tr-TR" dirty="0" smtClean="0"/>
          </a:p>
          <a:p>
            <a:pPr marL="0" indent="0">
              <a:buNone/>
            </a:pPr>
            <a:endParaRPr lang="tr-TR" dirty="0" smtClean="0"/>
          </a:p>
        </p:txBody>
      </p:sp>
    </p:spTree>
    <p:extLst>
      <p:ext uri="{BB962C8B-B14F-4D97-AF65-F5344CB8AC3E}">
        <p14:creationId xmlns:p14="http://schemas.microsoft.com/office/powerpoint/2010/main" val="716057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1488" y="4378568"/>
            <a:ext cx="5915025" cy="4536832"/>
          </a:xfrm>
        </p:spPr>
        <p:txBody>
          <a:bodyPr>
            <a:normAutofit/>
          </a:bodyPr>
          <a:lstStyle/>
          <a:p>
            <a:pPr marL="0" indent="0" algn="ctr">
              <a:buNone/>
            </a:pPr>
            <a:r>
              <a:rPr lang="tr-TR" sz="3000" b="1" dirty="0" smtClean="0"/>
              <a:t>Bir Sanat Yapımcılık A.Ş.</a:t>
            </a:r>
          </a:p>
          <a:p>
            <a:pPr marL="0" indent="0" algn="ctr">
              <a:buNone/>
            </a:pPr>
            <a:r>
              <a:rPr lang="tr-TR" sz="3000" dirty="0" err="1" smtClean="0"/>
              <a:t>Kayışdağı</a:t>
            </a:r>
            <a:r>
              <a:rPr lang="tr-TR" sz="3000" dirty="0" smtClean="0"/>
              <a:t> cd. N:130 </a:t>
            </a:r>
            <a:r>
              <a:rPr lang="tr-TR" sz="3000" dirty="0" err="1" smtClean="0"/>
              <a:t>Beykonağı</a:t>
            </a:r>
            <a:r>
              <a:rPr lang="tr-TR" sz="3000" dirty="0" smtClean="0"/>
              <a:t> Plaza</a:t>
            </a:r>
          </a:p>
          <a:p>
            <a:pPr marL="0" indent="0" algn="ctr">
              <a:buNone/>
            </a:pPr>
            <a:r>
              <a:rPr lang="tr-TR" sz="3000" dirty="0" err="1" smtClean="0"/>
              <a:t>Ataşehir</a:t>
            </a:r>
            <a:r>
              <a:rPr lang="tr-TR" sz="3000" dirty="0" smtClean="0"/>
              <a:t> 34755 İstanbul</a:t>
            </a:r>
          </a:p>
          <a:p>
            <a:pPr marL="0" indent="0" algn="ctr">
              <a:buNone/>
            </a:pPr>
            <a:r>
              <a:rPr lang="tr-TR" sz="3000" dirty="0" smtClean="0"/>
              <a:t>0216 577 38 10</a:t>
            </a:r>
          </a:p>
          <a:p>
            <a:pPr marL="0" indent="0" algn="ctr">
              <a:buNone/>
            </a:pPr>
            <a:r>
              <a:rPr lang="tr-TR" sz="3000" dirty="0" smtClean="0"/>
              <a:t>0216 469 90 43</a:t>
            </a:r>
          </a:p>
          <a:p>
            <a:pPr marL="0" indent="0" algn="ctr">
              <a:buNone/>
            </a:pPr>
            <a:r>
              <a:rPr lang="tr-TR" sz="3000" dirty="0" smtClean="0"/>
              <a:t>info@1sanatyapim.com</a:t>
            </a:r>
          </a:p>
          <a:p>
            <a:pPr marL="0" indent="0" algn="ctr">
              <a:buNone/>
            </a:pPr>
            <a:r>
              <a:rPr lang="tr-TR" sz="3000" dirty="0" smtClean="0"/>
              <a:t>www.1sanatyapim.com</a:t>
            </a:r>
          </a:p>
          <a:p>
            <a:pPr marL="0" indent="0">
              <a:buNone/>
            </a:pPr>
            <a:endParaRPr lang="tr-TR" dirty="0" smtClean="0"/>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509" y="1185818"/>
            <a:ext cx="5116982" cy="2238451"/>
          </a:xfrm>
          <a:prstGeom prst="rect">
            <a:avLst/>
          </a:prstGeom>
        </p:spPr>
      </p:pic>
    </p:spTree>
    <p:extLst>
      <p:ext uri="{BB962C8B-B14F-4D97-AF65-F5344CB8AC3E}">
        <p14:creationId xmlns:p14="http://schemas.microsoft.com/office/powerpoint/2010/main" val="2855824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pic>
        <p:nvPicPr>
          <p:cNvPr id="3" name="Resim 2"/>
          <p:cNvPicPr>
            <a:picLocks noChangeAspect="1"/>
          </p:cNvPicPr>
          <p:nvPr/>
        </p:nvPicPr>
        <p:blipFill>
          <a:blip r:embed="rId3"/>
          <a:stretch>
            <a:fillRect/>
          </a:stretch>
        </p:blipFill>
        <p:spPr>
          <a:xfrm>
            <a:off x="3713700" y="9412181"/>
            <a:ext cx="3932261" cy="493819"/>
          </a:xfrm>
          <a:prstGeom prst="rect">
            <a:avLst/>
          </a:prstGeom>
        </p:spPr>
      </p:pic>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518052"/>
            <a:ext cx="6858000" cy="4869895"/>
          </a:xfrm>
          <a:prstGeom prst="rect">
            <a:avLst/>
          </a:prstGeom>
        </p:spPr>
      </p:pic>
    </p:spTree>
    <p:extLst>
      <p:ext uri="{BB962C8B-B14F-4D97-AF65-F5344CB8AC3E}">
        <p14:creationId xmlns:p14="http://schemas.microsoft.com/office/powerpoint/2010/main" val="1198917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738554" y="3815863"/>
            <a:ext cx="5890846" cy="4378568"/>
          </a:xfrm>
        </p:spPr>
        <p:txBody>
          <a:bodyPr>
            <a:normAutofit/>
          </a:bodyPr>
          <a:lstStyle/>
          <a:p>
            <a:pPr algn="l"/>
            <a:r>
              <a:rPr lang="tr-TR" sz="2000" dirty="0">
                <a:latin typeface="Gill Sans Ultra Bold Condensed" panose="020B0A06020104020203" pitchFamily="34" charset="0"/>
              </a:rPr>
              <a:t>Birol ve Ayhan saf, temiz ve bir o kadar da beceriksiz iki çocukluk arkadaşıdır. </a:t>
            </a:r>
          </a:p>
          <a:p>
            <a:pPr algn="l"/>
            <a:r>
              <a:rPr lang="tr-TR" sz="2000" dirty="0">
                <a:latin typeface="Gill Sans Ultra Bold Condensed" panose="020B0A06020104020203" pitchFamily="34" charset="0"/>
              </a:rPr>
              <a:t>Kahramanlarımız; Birol’un yıllardır sevdiği ama işsiz güçsüz olduğu için onu terk etmiş olan Gamze’nin düğününden çıkışta bir tesadüf sonucu İstanbul’un en büyük mafyasının adamları sanılmış, istemeden bu dünyaya adım atmak zorunda kalmışlardır.</a:t>
            </a:r>
          </a:p>
          <a:p>
            <a:pPr algn="l"/>
            <a:r>
              <a:rPr lang="tr-TR" sz="2000" dirty="0">
                <a:latin typeface="Gill Sans Ultra Bold Condensed" panose="020B0A06020104020203" pitchFamily="34" charset="0"/>
              </a:rPr>
              <a:t>Sloganları « Hayat bir oyunsa bizde jeton çok» olan gençler, bir yandan hayatta kalmaya, bir yandan da bu dünyaya ait kuralları öğrenmeye çalışırken komik maceralar yaşarlar.</a:t>
            </a:r>
          </a:p>
        </p:txBody>
      </p:sp>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15342" t="22336" r="16452" b="15760"/>
          <a:stretch/>
        </p:blipFill>
        <p:spPr>
          <a:xfrm>
            <a:off x="1169379" y="844251"/>
            <a:ext cx="4374030" cy="2233057"/>
          </a:xfrm>
          <a:prstGeom prst="rect">
            <a:avLst/>
          </a:prstGeom>
        </p:spPr>
      </p:pic>
    </p:spTree>
    <p:extLst>
      <p:ext uri="{BB962C8B-B14F-4D97-AF65-F5344CB8AC3E}">
        <p14:creationId xmlns:p14="http://schemas.microsoft.com/office/powerpoint/2010/main" val="2893044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226252" y="439615"/>
            <a:ext cx="4506332" cy="1618562"/>
          </a:xfrm>
        </p:spPr>
        <p:txBody>
          <a:bodyPr>
            <a:normAutofit/>
          </a:bodyPr>
          <a:lstStyle/>
          <a:p>
            <a:r>
              <a:rPr lang="tr-TR" dirty="0" smtClean="0">
                <a:latin typeface="Gill Sans Ultra Bold Condensed" panose="020B0A06020104020203" pitchFamily="34" charset="0"/>
              </a:rPr>
              <a:t>Birol</a:t>
            </a:r>
            <a:r>
              <a:rPr lang="tr-TR" dirty="0" smtClean="0"/>
              <a:t>  </a:t>
            </a:r>
            <a:br>
              <a:rPr lang="tr-TR" dirty="0" smtClean="0"/>
            </a:br>
            <a:r>
              <a:rPr lang="tr-TR" dirty="0" smtClean="0"/>
              <a:t>Hilmi Cem </a:t>
            </a:r>
            <a:r>
              <a:rPr lang="tr-TR" dirty="0" err="1" smtClean="0"/>
              <a:t>İntepe</a:t>
            </a:r>
            <a:endParaRPr lang="tr-TR" dirty="0"/>
          </a:p>
        </p:txBody>
      </p:sp>
      <p:sp>
        <p:nvSpPr>
          <p:cNvPr id="3" name="Alt Başlık 2"/>
          <p:cNvSpPr>
            <a:spLocks noGrp="1"/>
          </p:cNvSpPr>
          <p:nvPr>
            <p:ph type="subTitle" idx="1"/>
          </p:nvPr>
        </p:nvSpPr>
        <p:spPr>
          <a:xfrm>
            <a:off x="701810" y="5819622"/>
            <a:ext cx="5801402" cy="1734359"/>
          </a:xfrm>
        </p:spPr>
        <p:txBody>
          <a:bodyPr>
            <a:noAutofit/>
          </a:bodyPr>
          <a:lstStyle/>
          <a:p>
            <a:pPr>
              <a:lnSpc>
                <a:spcPct val="50000"/>
              </a:lnSpc>
            </a:pPr>
            <a:endParaRPr lang="tr-TR" sz="788" dirty="0"/>
          </a:p>
          <a:p>
            <a:pPr>
              <a:lnSpc>
                <a:spcPct val="50000"/>
              </a:lnSpc>
            </a:pPr>
            <a:endParaRPr lang="tr-TR" sz="788" dirty="0"/>
          </a:p>
          <a:p>
            <a:pPr>
              <a:lnSpc>
                <a:spcPct val="50000"/>
              </a:lnSpc>
            </a:pPr>
            <a:r>
              <a:rPr lang="tr-TR" sz="2000" dirty="0"/>
              <a:t>Çalıkuşu  (Yusuf)/ TV Dizisi / 2014</a:t>
            </a:r>
          </a:p>
          <a:p>
            <a:pPr>
              <a:lnSpc>
                <a:spcPct val="50000"/>
              </a:lnSpc>
            </a:pPr>
            <a:r>
              <a:rPr lang="tr-TR" sz="2000" dirty="0"/>
              <a:t>Muhteşem Yüzyıl  (Yavuz) / TV Dizisi / 2014</a:t>
            </a:r>
          </a:p>
          <a:p>
            <a:pPr>
              <a:lnSpc>
                <a:spcPct val="50000"/>
              </a:lnSpc>
            </a:pPr>
            <a:r>
              <a:rPr lang="tr-TR" sz="2000" dirty="0" err="1"/>
              <a:t>Survivor</a:t>
            </a:r>
            <a:r>
              <a:rPr lang="tr-TR" sz="2000" dirty="0"/>
              <a:t> Yarışma / Yarışma Birincisi / 2013</a:t>
            </a:r>
          </a:p>
        </p:txBody>
      </p:sp>
      <p:pic>
        <p:nvPicPr>
          <p:cNvPr id="6" name="Resim 5"/>
          <p:cNvPicPr>
            <a:picLocks noChangeAspect="1"/>
          </p:cNvPicPr>
          <p:nvPr/>
        </p:nvPicPr>
        <p:blipFill rotWithShape="1">
          <a:blip r:embed="rId3">
            <a:extLst>
              <a:ext uri="{28A0092B-C50C-407E-A947-70E740481C1C}">
                <a14:useLocalDpi xmlns:a14="http://schemas.microsoft.com/office/drawing/2010/main" val="0"/>
              </a:ext>
            </a:extLst>
          </a:blip>
          <a:srcRect l="7747"/>
          <a:stretch/>
        </p:blipFill>
        <p:spPr>
          <a:xfrm>
            <a:off x="2277528" y="3346087"/>
            <a:ext cx="2649966" cy="2052805"/>
          </a:xfrm>
          <a:prstGeom prst="rect">
            <a:avLst/>
          </a:prstGeom>
        </p:spPr>
      </p:pic>
      <p:sp>
        <p:nvSpPr>
          <p:cNvPr id="4" name="Dikdörtgen 3"/>
          <p:cNvSpPr/>
          <p:nvPr/>
        </p:nvSpPr>
        <p:spPr>
          <a:xfrm>
            <a:off x="3429000" y="8293966"/>
            <a:ext cx="3429000" cy="954107"/>
          </a:xfrm>
          <a:prstGeom prst="rect">
            <a:avLst/>
          </a:prstGeom>
        </p:spPr>
        <p:txBody>
          <a:bodyPr>
            <a:spAutoFit/>
          </a:bodyPr>
          <a:lstStyle/>
          <a:p>
            <a:r>
              <a:rPr lang="tr-TR" sz="1400" dirty="0" smtClean="0">
                <a:solidFill>
                  <a:srgbClr val="000000"/>
                </a:solidFill>
                <a:latin typeface="Gill Sans Ultra Bold" panose="020B0A02020104020203" pitchFamily="34" charset="0"/>
                <a:ea typeface="Courier New" panose="02070309020205020404" pitchFamily="49" charset="0"/>
              </a:rPr>
              <a:t>«Sen </a:t>
            </a:r>
            <a:r>
              <a:rPr lang="tr-TR" sz="1400" dirty="0">
                <a:solidFill>
                  <a:srgbClr val="000000"/>
                </a:solidFill>
                <a:latin typeface="Gill Sans Ultra Bold" panose="020B0A02020104020203" pitchFamily="34" charset="0"/>
                <a:ea typeface="Courier New" panose="02070309020205020404" pitchFamily="49" charset="0"/>
              </a:rPr>
              <a:t>hiç öküzle pastaneye, ne </a:t>
            </a:r>
            <a:r>
              <a:rPr lang="tr-TR" sz="1400" dirty="0" err="1">
                <a:solidFill>
                  <a:srgbClr val="000000"/>
                </a:solidFill>
                <a:latin typeface="Gill Sans Ultra Bold" panose="020B0A02020104020203" pitchFamily="34" charset="0"/>
                <a:ea typeface="Courier New" panose="02070309020205020404" pitchFamily="49" charset="0"/>
              </a:rPr>
              <a:t>biliim</a:t>
            </a:r>
            <a:r>
              <a:rPr lang="tr-TR" sz="1400" dirty="0">
                <a:solidFill>
                  <a:srgbClr val="000000"/>
                </a:solidFill>
                <a:latin typeface="Gill Sans Ultra Bold" panose="020B0A02020104020203" pitchFamily="34" charset="0"/>
                <a:ea typeface="Courier New" panose="02070309020205020404" pitchFamily="49" charset="0"/>
              </a:rPr>
              <a:t> sahile- aile çay bahçesine giden kuğu gördün mü</a:t>
            </a:r>
            <a:r>
              <a:rPr lang="tr-TR" sz="1400" dirty="0" smtClean="0">
                <a:solidFill>
                  <a:srgbClr val="000000"/>
                </a:solidFill>
                <a:latin typeface="Gill Sans Ultra Bold" panose="020B0A02020104020203" pitchFamily="34" charset="0"/>
                <a:ea typeface="Courier New" panose="02070309020205020404" pitchFamily="49" charset="0"/>
              </a:rPr>
              <a:t>?»</a:t>
            </a:r>
            <a:endParaRPr lang="tr-TR" sz="1400" dirty="0">
              <a:latin typeface="Gill Sans Ultra Bold" panose="020B0A02020104020203" pitchFamily="34" charset="0"/>
            </a:endParaRPr>
          </a:p>
        </p:txBody>
      </p:sp>
    </p:spTree>
    <p:extLst>
      <p:ext uri="{BB962C8B-B14F-4D97-AF65-F5344CB8AC3E}">
        <p14:creationId xmlns:p14="http://schemas.microsoft.com/office/powerpoint/2010/main" val="2908046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471488" y="1751779"/>
            <a:ext cx="2166204" cy="685933"/>
          </a:xfrm>
        </p:spPr>
        <p:txBody>
          <a:bodyPr>
            <a:normAutofit/>
          </a:bodyPr>
          <a:lstStyle/>
          <a:p>
            <a:r>
              <a:rPr lang="tr-TR" sz="3375" b="1" dirty="0">
                <a:latin typeface="Gill Sans Ultra Bold" panose="020B0A02020104020203" pitchFamily="34" charset="0"/>
              </a:rPr>
              <a:t>BİROL </a:t>
            </a:r>
            <a:r>
              <a:rPr lang="tr-TR" sz="3375" b="1" dirty="0" smtClean="0">
                <a:latin typeface="Gill Sans Ultra Bold" panose="020B0A02020104020203" pitchFamily="34" charset="0"/>
              </a:rPr>
              <a:t>;</a:t>
            </a:r>
            <a:endParaRPr lang="tr-TR" sz="3375" b="1" dirty="0">
              <a:latin typeface="Gill Sans Ultra Bold" panose="020B0A02020104020203" pitchFamily="34" charset="0"/>
            </a:endParaRPr>
          </a:p>
        </p:txBody>
      </p:sp>
      <p:sp>
        <p:nvSpPr>
          <p:cNvPr id="3" name="İçerik Yer Tutucusu 2"/>
          <p:cNvSpPr>
            <a:spLocks noGrp="1"/>
          </p:cNvSpPr>
          <p:nvPr>
            <p:ph idx="1"/>
          </p:nvPr>
        </p:nvSpPr>
        <p:spPr/>
        <p:txBody>
          <a:bodyPr>
            <a:normAutofit fontScale="92500" lnSpcReduction="10000"/>
          </a:bodyPr>
          <a:lstStyle/>
          <a:p>
            <a:r>
              <a:rPr lang="tr-TR" dirty="0" smtClean="0"/>
              <a:t>20’li yaşların sonlarında, annesi Hayriye ile yaşayan çok yakışıklı serseri ruhlu bir mahalle çocuğu. Kıvrak bir zekası ve güzel ahlakı olmasına rağmen Annesinin çabası ile Liseyi 6 senede zar zor bitirmiş, dolayısıyla da herhangi bir baltaya sap olamamıştır. Ama evde kaldığında annesinin zoruyla öğrendiği yemek yapmaya meraklıdır.</a:t>
            </a:r>
          </a:p>
          <a:p>
            <a:r>
              <a:rPr lang="tr-TR" dirty="0" smtClean="0"/>
              <a:t>Saf temiz, saygılı, gözü kara, sinirlenince kendini kontrol edemeyen bu genç, kavga dövüş işlerine sık sık bir vesile ile bulaşsa da genelde sonu hep dayak yemek olur. Cahil cesaretine sahiptir. Müzik en büyük tutkusudur. Elinden MP3 </a:t>
            </a:r>
            <a:r>
              <a:rPr lang="tr-TR" dirty="0" err="1" smtClean="0"/>
              <a:t>Playerını</a:t>
            </a:r>
            <a:r>
              <a:rPr lang="tr-TR" dirty="0" smtClean="0"/>
              <a:t> düşürmez, duygularını dinlediği şarkılarla dışa vurur. </a:t>
            </a:r>
          </a:p>
          <a:p>
            <a:r>
              <a:rPr lang="tr-TR" dirty="0" smtClean="0"/>
              <a:t>Herkesin sevdiği Birol babasını çok küçükken kaybetmiş biraz da bundan sebep duygusal iniş çıkışları var. Mahalleden Gamze’ye yıllardır deli gibi aşık. Bir süre aşkına karşılık almış olsa da maddi nedenler ve işsiz güçsüz olması nedeni ile evlilik aşamasına gelemez. Gamze kalbini kırarak onu terk edince </a:t>
            </a:r>
            <a:r>
              <a:rPr lang="tr-TR" dirty="0" err="1" smtClean="0"/>
              <a:t>herşeye</a:t>
            </a:r>
            <a:r>
              <a:rPr lang="tr-TR" dirty="0" smtClean="0"/>
              <a:t> boş verir. Hayatı bir oyun olarak görmeye başlar. Hatta en iyi arkadaşı Ayhan ile para biriktirip hurdadan alıp, mahalleden tanıdıkların yardımları ile tamir hatta </a:t>
            </a:r>
            <a:r>
              <a:rPr lang="tr-TR" dirty="0" err="1" smtClean="0"/>
              <a:t>modifiye</a:t>
            </a:r>
            <a:r>
              <a:rPr lang="tr-TR" dirty="0" smtClean="0"/>
              <a:t> ettirdikleri eski model </a:t>
            </a:r>
            <a:r>
              <a:rPr lang="tr-TR" dirty="0" err="1" smtClean="0"/>
              <a:t>Peugeot’un</a:t>
            </a:r>
            <a:r>
              <a:rPr lang="tr-TR" dirty="0" smtClean="0"/>
              <a:t> arkasına «Hayat bir oyunsa bizde jeton çok» yazdırarak felsefesini dile getirir.</a:t>
            </a:r>
          </a:p>
        </p:txBody>
      </p:sp>
      <p:pic>
        <p:nvPicPr>
          <p:cNvPr id="4" name="Resim 3"/>
          <p:cNvPicPr>
            <a:picLocks noChangeAspect="1"/>
          </p:cNvPicPr>
          <p:nvPr/>
        </p:nvPicPr>
        <p:blipFill rotWithShape="1">
          <a:blip r:embed="rId3">
            <a:extLst>
              <a:ext uri="{28A0092B-C50C-407E-A947-70E740481C1C}">
                <a14:useLocalDpi xmlns:a14="http://schemas.microsoft.com/office/drawing/2010/main" val="0"/>
              </a:ext>
            </a:extLst>
          </a:blip>
          <a:srcRect l="16592" r="26768"/>
          <a:stretch/>
        </p:blipFill>
        <p:spPr>
          <a:xfrm>
            <a:off x="4875060" y="78695"/>
            <a:ext cx="1842263" cy="2159715"/>
          </a:xfrm>
          <a:prstGeom prst="rect">
            <a:avLst/>
          </a:prstGeom>
        </p:spPr>
      </p:pic>
    </p:spTree>
    <p:extLst>
      <p:ext uri="{BB962C8B-B14F-4D97-AF65-F5344CB8AC3E}">
        <p14:creationId xmlns:p14="http://schemas.microsoft.com/office/powerpoint/2010/main" val="1154470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63819" y="0"/>
            <a:ext cx="5143500" cy="1343025"/>
          </a:xfrm>
        </p:spPr>
        <p:txBody>
          <a:bodyPr/>
          <a:lstStyle/>
          <a:p>
            <a:r>
              <a:rPr lang="tr-TR" dirty="0" smtClean="0">
                <a:latin typeface="Gill Sans Ultra Bold Condensed" panose="020B0A06020104020203" pitchFamily="34" charset="0"/>
              </a:rPr>
              <a:t>Canan </a:t>
            </a:r>
            <a:r>
              <a:rPr lang="tr-TR" dirty="0" smtClean="0"/>
              <a:t/>
            </a:r>
            <a:br>
              <a:rPr lang="tr-TR" dirty="0" smtClean="0"/>
            </a:br>
            <a:r>
              <a:rPr lang="tr-TR" dirty="0" smtClean="0"/>
              <a:t>Naz Elmas</a:t>
            </a:r>
            <a:endParaRPr lang="tr-TR" dirty="0"/>
          </a:p>
        </p:txBody>
      </p:sp>
      <p:sp>
        <p:nvSpPr>
          <p:cNvPr id="3" name="Alt Başlık 2"/>
          <p:cNvSpPr>
            <a:spLocks noGrp="1"/>
          </p:cNvSpPr>
          <p:nvPr>
            <p:ph type="subTitle" idx="1"/>
          </p:nvPr>
        </p:nvSpPr>
        <p:spPr>
          <a:xfrm>
            <a:off x="1488186" y="4387804"/>
            <a:ext cx="3881628" cy="5318904"/>
          </a:xfrm>
        </p:spPr>
        <p:txBody>
          <a:bodyPr>
            <a:noAutofit/>
          </a:bodyPr>
          <a:lstStyle/>
          <a:p>
            <a:endParaRPr lang="tr-TR" sz="1400" dirty="0" smtClean="0"/>
          </a:p>
          <a:p>
            <a:r>
              <a:rPr lang="tr-TR" sz="1400" dirty="0" smtClean="0"/>
              <a:t>Merhamet </a:t>
            </a:r>
            <a:r>
              <a:rPr lang="tr-TR" sz="1400" dirty="0"/>
              <a:t>TV Dizisi   2. Sezon 2013</a:t>
            </a:r>
          </a:p>
          <a:p>
            <a:r>
              <a:rPr lang="tr-TR" sz="1400" dirty="0"/>
              <a:t>Güzel Çirkin (Komiser Nazlı) TV Dizisi 2013</a:t>
            </a:r>
          </a:p>
          <a:p>
            <a:r>
              <a:rPr lang="tr-TR" sz="1400" dirty="0"/>
              <a:t>Ustura Kemal (</a:t>
            </a:r>
            <a:r>
              <a:rPr lang="tr-TR" sz="1400" dirty="0" err="1"/>
              <a:t>Angeli</a:t>
            </a:r>
            <a:r>
              <a:rPr lang="tr-TR" sz="1400" dirty="0"/>
              <a:t>) TV Dizisi 2012</a:t>
            </a:r>
          </a:p>
          <a:p>
            <a:r>
              <a:rPr lang="tr-TR" sz="1400" dirty="0"/>
              <a:t>Ya Sonra (Burcu Doğan) Sinema Filmi 2011</a:t>
            </a:r>
          </a:p>
          <a:p>
            <a:r>
              <a:rPr lang="tr-TR" sz="1400" dirty="0"/>
              <a:t>Bir Ömür Yetmez (Melek) TV Dizisi 2011</a:t>
            </a:r>
          </a:p>
          <a:p>
            <a:r>
              <a:rPr lang="tr-TR" sz="1400" dirty="0"/>
              <a:t>Ay Tutulması (Ayla) TV Dizisi 2011</a:t>
            </a:r>
          </a:p>
          <a:p>
            <a:r>
              <a:rPr lang="tr-TR" sz="1400" dirty="0"/>
              <a:t> Nefes </a:t>
            </a:r>
            <a:r>
              <a:rPr lang="tr-TR" sz="1400" dirty="0" err="1"/>
              <a:t>Nefes</a:t>
            </a:r>
            <a:r>
              <a:rPr lang="tr-TR" sz="1400" dirty="0"/>
              <a:t> (Nefes Duru Ateş) TV Dizisi 2009</a:t>
            </a:r>
          </a:p>
          <a:p>
            <a:r>
              <a:rPr lang="tr-TR" sz="1400" dirty="0"/>
              <a:t>Kelebek Çıkmazı TV Dizisi 2007</a:t>
            </a:r>
          </a:p>
          <a:p>
            <a:r>
              <a:rPr lang="tr-TR" sz="1400" dirty="0"/>
              <a:t>El Gibi </a:t>
            </a:r>
            <a:r>
              <a:rPr lang="tr-TR" sz="1400" dirty="0" smtClean="0"/>
              <a:t>(</a:t>
            </a:r>
            <a:r>
              <a:rPr lang="tr-TR" sz="1400" dirty="0" err="1" smtClean="0"/>
              <a:t>zEce</a:t>
            </a:r>
            <a:r>
              <a:rPr lang="tr-TR" sz="1400" dirty="0" smtClean="0"/>
              <a:t> </a:t>
            </a:r>
            <a:r>
              <a:rPr lang="tr-TR" sz="1400" dirty="0"/>
              <a:t>Yener) TV Dizisi 2007</a:t>
            </a:r>
          </a:p>
          <a:p>
            <a:r>
              <a:rPr lang="tr-TR" sz="1400" dirty="0"/>
              <a:t>Doktorlar TV Dizisi(Eylül Soner </a:t>
            </a:r>
            <a:r>
              <a:rPr lang="tr-TR" sz="1400" dirty="0" err="1"/>
              <a:t>Atahanlı</a:t>
            </a:r>
            <a:r>
              <a:rPr lang="tr-TR" sz="1400" dirty="0"/>
              <a:t>) 2008</a:t>
            </a:r>
          </a:p>
          <a:p>
            <a:r>
              <a:rPr lang="tr-TR" sz="1400" dirty="0"/>
              <a:t>Candan Öte (Gülen Cenker Kuloğlu) TV Dizisi 2006</a:t>
            </a:r>
          </a:p>
          <a:p>
            <a:r>
              <a:rPr lang="tr-TR" sz="1400" dirty="0"/>
              <a:t>Şansa Bak TV Dizisi 2004</a:t>
            </a:r>
          </a:p>
          <a:p>
            <a:r>
              <a:rPr lang="tr-TR" sz="1400" dirty="0"/>
              <a:t>Haziran Gecesi (Havin Kozanoğlu) TV Dizisi 2004</a:t>
            </a:r>
          </a:p>
          <a:p>
            <a:r>
              <a:rPr lang="tr-TR" sz="1400" dirty="0"/>
              <a:t>G.O.R.A (</a:t>
            </a:r>
            <a:r>
              <a:rPr lang="tr-TR" sz="1400" dirty="0" err="1"/>
              <a:t>Kuneri`nin</a:t>
            </a:r>
            <a:r>
              <a:rPr lang="tr-TR" sz="1400" dirty="0"/>
              <a:t> sekreteri) Sinema Filmi 2003</a:t>
            </a:r>
          </a:p>
          <a:p>
            <a:r>
              <a:rPr lang="tr-TR" sz="1400" dirty="0"/>
              <a:t>Gülbeyaz (Özgür) TV Dizisi</a:t>
            </a:r>
          </a:p>
          <a:p>
            <a:endParaRPr lang="tr-TR" sz="675" dirty="0"/>
          </a:p>
        </p:txBody>
      </p:sp>
      <p:pic>
        <p:nvPicPr>
          <p:cNvPr id="11" name="Resim 10"/>
          <p:cNvPicPr>
            <a:picLocks noChangeAspect="1"/>
          </p:cNvPicPr>
          <p:nvPr/>
        </p:nvPicPr>
        <p:blipFill rotWithShape="1">
          <a:blip r:embed="rId3">
            <a:extLst>
              <a:ext uri="{28A0092B-C50C-407E-A947-70E740481C1C}">
                <a14:useLocalDpi xmlns:a14="http://schemas.microsoft.com/office/drawing/2010/main" val="0"/>
              </a:ext>
            </a:extLst>
          </a:blip>
          <a:srcRect l="1" r="4583" b="36916"/>
          <a:stretch/>
        </p:blipFill>
        <p:spPr>
          <a:xfrm>
            <a:off x="2191147" y="1607247"/>
            <a:ext cx="2475705" cy="2208616"/>
          </a:xfrm>
          <a:prstGeom prst="rect">
            <a:avLst/>
          </a:prstGeom>
        </p:spPr>
      </p:pic>
    </p:spTree>
    <p:extLst>
      <p:ext uri="{BB962C8B-B14F-4D97-AF65-F5344CB8AC3E}">
        <p14:creationId xmlns:p14="http://schemas.microsoft.com/office/powerpoint/2010/main" val="2034200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8185" y="0"/>
            <a:ext cx="2039815" cy="2924554"/>
          </a:xfrm>
          <a:prstGeom prst="rect">
            <a:avLst/>
          </a:prstGeom>
        </p:spPr>
      </p:pic>
      <p:sp>
        <p:nvSpPr>
          <p:cNvPr id="3" name="İçerik Yer Tutucusu 2"/>
          <p:cNvSpPr>
            <a:spLocks noGrp="1"/>
          </p:cNvSpPr>
          <p:nvPr>
            <p:ph idx="1"/>
          </p:nvPr>
        </p:nvSpPr>
        <p:spPr>
          <a:xfrm>
            <a:off x="309928" y="3122309"/>
            <a:ext cx="5915025" cy="6426137"/>
          </a:xfrm>
        </p:spPr>
        <p:txBody>
          <a:bodyPr>
            <a:normAutofit/>
          </a:bodyPr>
          <a:lstStyle/>
          <a:p>
            <a:r>
              <a:rPr lang="tr-TR" dirty="0" smtClean="0"/>
              <a:t>Ünlü iş adamı ve İstanbul’un en büyük Baronu Muzaffer </a:t>
            </a:r>
            <a:r>
              <a:rPr lang="tr-TR" dirty="0" err="1" smtClean="0"/>
              <a:t>Küren’in</a:t>
            </a:r>
            <a:r>
              <a:rPr lang="tr-TR" dirty="0" smtClean="0"/>
              <a:t> 20’li yaşlarda, çok iyi eğitim almış, lüks içinde bir hayat yaşamakta olan güzel kızıdır. </a:t>
            </a:r>
          </a:p>
          <a:p>
            <a:r>
              <a:rPr lang="tr-TR" dirty="0" smtClean="0"/>
              <a:t>Annesi o küçükken ölmüş ve babası biraz fazla şımartmış olmasına  rağmen ahlaklı ve bilinçli yetişmiş. Babası ile arasında sır yok, açık açık her şeyi, sevgililerini dahi konuşabiliyor ama söz dinleme konusunda biraz asi, biraz başına buyruk. </a:t>
            </a:r>
          </a:p>
          <a:p>
            <a:r>
              <a:rPr lang="tr-TR" dirty="0" smtClean="0"/>
              <a:t>Babasını rol model aldığı ve babasının konumu dolayısıyla pek çok olaya şahit olduğu için biraz erkek Fatma hareketleri var. Özgüveni yüksek ve akıllı. </a:t>
            </a:r>
            <a:r>
              <a:rPr lang="tr-TR" dirty="0" err="1" smtClean="0"/>
              <a:t>Extrem</a:t>
            </a:r>
            <a:r>
              <a:rPr lang="tr-TR" dirty="0" smtClean="0"/>
              <a:t> sporları seviyor. </a:t>
            </a:r>
            <a:r>
              <a:rPr lang="tr-TR" dirty="0" err="1" smtClean="0"/>
              <a:t>Aikido</a:t>
            </a:r>
            <a:r>
              <a:rPr lang="tr-TR" dirty="0" smtClean="0"/>
              <a:t>, binicilik ve okçulukta ödülleri var. Babasının şirketlerinden birinde yönetici. </a:t>
            </a:r>
          </a:p>
          <a:p>
            <a:r>
              <a:rPr lang="tr-TR" dirty="0" smtClean="0"/>
              <a:t>Konumu ve babası nedeni ile ilişkileri yürümüyor. Etrafında pek çok erkek olmasına rağmen bu adamlar ona cazip gelmiyor, onları çok kız gibi , samimiyetsiz buluyor ve çabuk sıkılıyor. Doğal, gerçek, erkek gibi bir erkek hayali kuruyor. </a:t>
            </a:r>
          </a:p>
          <a:p>
            <a:endParaRPr lang="tr-TR" dirty="0"/>
          </a:p>
        </p:txBody>
      </p:sp>
      <p:sp>
        <p:nvSpPr>
          <p:cNvPr id="5" name="Unvan 1"/>
          <p:cNvSpPr txBox="1">
            <a:spLocks/>
          </p:cNvSpPr>
          <p:nvPr/>
        </p:nvSpPr>
        <p:spPr>
          <a:xfrm>
            <a:off x="309928" y="2196171"/>
            <a:ext cx="2500313" cy="728383"/>
          </a:xfrm>
          <a:prstGeom prst="rect">
            <a:avLst/>
          </a:prstGeom>
        </p:spPr>
        <p:txBody>
          <a:bodyPr vert="horz" lIns="51435" tIns="25718" rIns="51435" bIns="2571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375" b="1" dirty="0" smtClean="0">
                <a:latin typeface="Gill Sans Ultra Bold" panose="020B0A02020104020203" pitchFamily="34" charset="0"/>
              </a:rPr>
              <a:t>CANAN ; </a:t>
            </a:r>
            <a:endParaRPr lang="tr-TR" sz="3375" b="1" dirty="0">
              <a:latin typeface="Gill Sans Ultra Bold" panose="020B0A02020104020203" pitchFamily="34" charset="0"/>
            </a:endParaRPr>
          </a:p>
        </p:txBody>
      </p:sp>
    </p:spTree>
    <p:extLst>
      <p:ext uri="{BB962C8B-B14F-4D97-AF65-F5344CB8AC3E}">
        <p14:creationId xmlns:p14="http://schemas.microsoft.com/office/powerpoint/2010/main" val="3187365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857250" y="301579"/>
            <a:ext cx="5143500" cy="1343025"/>
          </a:xfrm>
        </p:spPr>
        <p:txBody>
          <a:bodyPr/>
          <a:lstStyle/>
          <a:p>
            <a:r>
              <a:rPr lang="tr-TR" dirty="0" smtClean="0">
                <a:latin typeface="Gill Sans Ultra Bold Condensed" panose="020B0A06020104020203" pitchFamily="34" charset="0"/>
              </a:rPr>
              <a:t>Ayhan</a:t>
            </a:r>
            <a:r>
              <a:rPr lang="tr-TR" dirty="0" smtClean="0"/>
              <a:t/>
            </a:r>
            <a:br>
              <a:rPr lang="tr-TR" dirty="0" smtClean="0"/>
            </a:br>
            <a:r>
              <a:rPr lang="tr-TR" dirty="0" smtClean="0"/>
              <a:t>Lemi Filozof</a:t>
            </a:r>
            <a:endParaRPr lang="tr-TR" dirty="0"/>
          </a:p>
        </p:txBody>
      </p:sp>
      <p:sp>
        <p:nvSpPr>
          <p:cNvPr id="3" name="Alt Başlık 2"/>
          <p:cNvSpPr>
            <a:spLocks noGrp="1"/>
          </p:cNvSpPr>
          <p:nvPr>
            <p:ph type="subTitle" idx="1"/>
          </p:nvPr>
        </p:nvSpPr>
        <p:spPr>
          <a:xfrm>
            <a:off x="857250" y="4642338"/>
            <a:ext cx="5143499" cy="4642338"/>
          </a:xfrm>
        </p:spPr>
        <p:txBody>
          <a:bodyPr>
            <a:normAutofit fontScale="85000" lnSpcReduction="20000"/>
          </a:bodyPr>
          <a:lstStyle/>
          <a:p>
            <a:endParaRPr lang="tr-TR" dirty="0"/>
          </a:p>
          <a:p>
            <a:pPr>
              <a:lnSpc>
                <a:spcPct val="120000"/>
              </a:lnSpc>
            </a:pPr>
            <a:r>
              <a:rPr lang="tr-TR" dirty="0"/>
              <a:t>Aşk Oyunu  (Hakkı)/Sinema Filmi/2014</a:t>
            </a:r>
          </a:p>
          <a:p>
            <a:pPr>
              <a:lnSpc>
                <a:spcPct val="120000"/>
              </a:lnSpc>
            </a:pPr>
            <a:r>
              <a:rPr lang="tr-TR" dirty="0" err="1"/>
              <a:t>Mc</a:t>
            </a:r>
            <a:r>
              <a:rPr lang="tr-TR" dirty="0"/>
              <a:t> Dandik  (</a:t>
            </a:r>
            <a:r>
              <a:rPr lang="tr-TR" dirty="0" err="1"/>
              <a:t>Fiko</a:t>
            </a:r>
            <a:r>
              <a:rPr lang="tr-TR" dirty="0"/>
              <a:t>)/Sinema Filmi/2013</a:t>
            </a:r>
          </a:p>
          <a:p>
            <a:pPr>
              <a:lnSpc>
                <a:spcPct val="120000"/>
              </a:lnSpc>
            </a:pPr>
            <a:r>
              <a:rPr lang="tr-TR" dirty="0"/>
              <a:t>Dedemin Dolabı  (Yıldırım)/TV Dizisi/2012</a:t>
            </a:r>
          </a:p>
          <a:p>
            <a:pPr>
              <a:lnSpc>
                <a:spcPct val="120000"/>
              </a:lnSpc>
            </a:pPr>
            <a:r>
              <a:rPr lang="tr-TR" dirty="0" err="1"/>
              <a:t>Dürüye'nin</a:t>
            </a:r>
            <a:r>
              <a:rPr lang="tr-TR" dirty="0"/>
              <a:t> Güğümleri/TV Dizisi/2011</a:t>
            </a:r>
          </a:p>
          <a:p>
            <a:pPr>
              <a:lnSpc>
                <a:spcPct val="120000"/>
              </a:lnSpc>
            </a:pPr>
            <a:r>
              <a:rPr lang="tr-TR" dirty="0"/>
              <a:t>Kız Kaçıran  (Talih)/TV Dizisi/2009</a:t>
            </a:r>
          </a:p>
          <a:p>
            <a:pPr>
              <a:lnSpc>
                <a:spcPct val="120000"/>
              </a:lnSpc>
            </a:pPr>
            <a:r>
              <a:rPr lang="tr-TR" dirty="0"/>
              <a:t>Hepimiz Birimiz İçin  (Emir Porsuk)/TV Dizisi/2008</a:t>
            </a:r>
          </a:p>
          <a:p>
            <a:pPr>
              <a:lnSpc>
                <a:spcPct val="120000"/>
              </a:lnSpc>
            </a:pPr>
            <a:r>
              <a:rPr lang="tr-TR" dirty="0"/>
              <a:t>Emret Komutanım  (Sarı)/TV Dizisi/2008</a:t>
            </a:r>
          </a:p>
          <a:p>
            <a:pPr>
              <a:lnSpc>
                <a:spcPct val="120000"/>
              </a:lnSpc>
            </a:pPr>
            <a:r>
              <a:rPr lang="tr-TR" dirty="0"/>
              <a:t>Yasak Elma/TV Dizisi/2007</a:t>
            </a:r>
          </a:p>
          <a:p>
            <a:pPr>
              <a:lnSpc>
                <a:spcPct val="120000"/>
              </a:lnSpc>
            </a:pPr>
            <a:r>
              <a:rPr lang="tr-TR" dirty="0"/>
              <a:t>Recep </a:t>
            </a:r>
            <a:r>
              <a:rPr lang="tr-TR" dirty="0" err="1"/>
              <a:t>İvedik</a:t>
            </a:r>
            <a:r>
              <a:rPr lang="tr-TR" dirty="0"/>
              <a:t>  (</a:t>
            </a:r>
            <a:r>
              <a:rPr lang="tr-TR" dirty="0" err="1"/>
              <a:t>Belboy</a:t>
            </a:r>
            <a:r>
              <a:rPr lang="tr-TR" dirty="0"/>
              <a:t> Komi Fadıl)/Sinema Filmi/2007</a:t>
            </a:r>
          </a:p>
          <a:p>
            <a:pPr>
              <a:lnSpc>
                <a:spcPct val="120000"/>
              </a:lnSpc>
            </a:pPr>
            <a:r>
              <a:rPr lang="tr-TR" dirty="0"/>
              <a:t>Fırtınalı Aşk  (Emir </a:t>
            </a:r>
            <a:r>
              <a:rPr lang="tr-TR" dirty="0" err="1"/>
              <a:t>Tekinsoy</a:t>
            </a:r>
            <a:r>
              <a:rPr lang="tr-TR" dirty="0"/>
              <a:t>)/TV Dizisi/2007</a:t>
            </a:r>
          </a:p>
          <a:p>
            <a:pPr>
              <a:lnSpc>
                <a:spcPct val="120000"/>
              </a:lnSpc>
            </a:pPr>
            <a:r>
              <a:rPr lang="tr-TR" dirty="0"/>
              <a:t>Ümit Milli  (Selman)/TV Dizisi/2006</a:t>
            </a:r>
          </a:p>
          <a:p>
            <a:pPr>
              <a:lnSpc>
                <a:spcPct val="120000"/>
              </a:lnSpc>
            </a:pPr>
            <a:r>
              <a:rPr lang="tr-TR" dirty="0"/>
              <a:t>Tövbe (2)/TV Filmi/2006</a:t>
            </a:r>
          </a:p>
          <a:p>
            <a:pPr>
              <a:lnSpc>
                <a:spcPct val="120000"/>
              </a:lnSpc>
            </a:pPr>
            <a:r>
              <a:rPr lang="tr-TR" dirty="0"/>
              <a:t>Tertemiz/TV Filmi/2006</a:t>
            </a:r>
          </a:p>
        </p:txBody>
      </p:sp>
      <p:pic>
        <p:nvPicPr>
          <p:cNvPr id="7" name="Resim 6"/>
          <p:cNvPicPr>
            <a:picLocks noChangeAspect="1"/>
          </p:cNvPicPr>
          <p:nvPr/>
        </p:nvPicPr>
        <p:blipFill rotWithShape="1">
          <a:blip r:embed="rId3">
            <a:extLst>
              <a:ext uri="{28A0092B-C50C-407E-A947-70E740481C1C}">
                <a14:useLocalDpi xmlns:a14="http://schemas.microsoft.com/office/drawing/2010/main" val="0"/>
              </a:ext>
            </a:extLst>
          </a:blip>
          <a:srcRect b="15884"/>
          <a:stretch/>
        </p:blipFill>
        <p:spPr>
          <a:xfrm>
            <a:off x="2394253" y="1644604"/>
            <a:ext cx="2069492" cy="2602523"/>
          </a:xfrm>
          <a:prstGeom prst="rect">
            <a:avLst/>
          </a:prstGeom>
        </p:spPr>
      </p:pic>
    </p:spTree>
    <p:extLst>
      <p:ext uri="{BB962C8B-B14F-4D97-AF65-F5344CB8AC3E}">
        <p14:creationId xmlns:p14="http://schemas.microsoft.com/office/powerpoint/2010/main" val="2522956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471487" y="2101133"/>
            <a:ext cx="1779343" cy="877076"/>
          </a:xfrm>
        </p:spPr>
        <p:txBody>
          <a:bodyPr>
            <a:normAutofit/>
          </a:bodyPr>
          <a:lstStyle/>
          <a:p>
            <a:r>
              <a:rPr lang="tr-TR" sz="3600" dirty="0" smtClean="0">
                <a:latin typeface="Gill Sans Ultra Bold Condensed" panose="020B0A06020104020203" pitchFamily="34" charset="0"/>
              </a:rPr>
              <a:t>Ayhan;</a:t>
            </a:r>
            <a:endParaRPr lang="tr-TR" sz="3375" b="1" dirty="0">
              <a:solidFill>
                <a:srgbClr val="FF0000"/>
              </a:solidFill>
            </a:endParaRPr>
          </a:p>
        </p:txBody>
      </p:sp>
      <p:sp>
        <p:nvSpPr>
          <p:cNvPr id="3" name="İçerik Yer Tutucusu 2"/>
          <p:cNvSpPr>
            <a:spLocks noGrp="1"/>
          </p:cNvSpPr>
          <p:nvPr>
            <p:ph idx="1"/>
          </p:nvPr>
        </p:nvSpPr>
        <p:spPr>
          <a:xfrm>
            <a:off x="471487" y="3164553"/>
            <a:ext cx="5915025" cy="6285266"/>
          </a:xfrm>
        </p:spPr>
        <p:txBody>
          <a:bodyPr>
            <a:normAutofit/>
          </a:bodyPr>
          <a:lstStyle/>
          <a:p>
            <a:r>
              <a:rPr lang="tr-TR" dirty="0" smtClean="0"/>
              <a:t>20’li yaşların sonlarında, normal </a:t>
            </a:r>
            <a:r>
              <a:rPr lang="tr-TR" dirty="0"/>
              <a:t>saflık sınırlarının altında, beceriksiz ve sakardır. Biraz beyaz yalan alışkanlığı vardır. </a:t>
            </a:r>
            <a:r>
              <a:rPr lang="tr-TR" dirty="0" smtClean="0"/>
              <a:t>Çoğu zaman olayları olduğu gibi değil, görmek </a:t>
            </a:r>
            <a:r>
              <a:rPr lang="tr-TR" dirty="0"/>
              <a:t>istediği gibi anlatabilmektedir. </a:t>
            </a:r>
            <a:endParaRPr lang="tr-TR" dirty="0" smtClean="0"/>
          </a:p>
          <a:p>
            <a:r>
              <a:rPr lang="tr-TR" dirty="0" smtClean="0"/>
              <a:t>Ayhan’ı dedesi büyütmüştür, o ölünce de </a:t>
            </a:r>
            <a:r>
              <a:rPr lang="tr-TR" dirty="0"/>
              <a:t>anne babasının yanına </a:t>
            </a:r>
            <a:r>
              <a:rPr lang="tr-TR" dirty="0" smtClean="0"/>
              <a:t>dönmemiş, dedesinden kalma evde yaşayamaya devam etmiştir. Kendisini terk edilmiş hissettiğinden ailesine uzaktır. En iyi arkadaşı Birol’u kardeş bellemiş onun ailesini ailesi yerine koymuştur. Onlar için canını bile düşünmeden verir, söylediklerini sorgulamadan aynen yerine getirir. </a:t>
            </a:r>
          </a:p>
          <a:p>
            <a:r>
              <a:rPr lang="tr-TR" dirty="0" smtClean="0"/>
              <a:t>Mahallede çok ve boş konuşmasıyla ünlüdür. Yaşamını sürdürmek için zaman zaman gelip geçici günlük işlerde çalışmakta ama genellikle eline yüzüne bulaştırmaktadır. </a:t>
            </a:r>
          </a:p>
          <a:p>
            <a:r>
              <a:rPr lang="tr-TR" dirty="0" smtClean="0"/>
              <a:t>Beceriksizliği nedeni ile hiçbir kızla ilişkisi olmamış, ümitsizce hayatına bir kadının girmesi için hayaller kurmaktadır. En büyük dileği bir kadının altında ölmektir.</a:t>
            </a:r>
          </a:p>
        </p:txBody>
      </p:sp>
      <p:pic>
        <p:nvPicPr>
          <p:cNvPr id="4" name="Resim 3"/>
          <p:cNvPicPr>
            <a:picLocks noChangeAspect="1"/>
          </p:cNvPicPr>
          <p:nvPr/>
        </p:nvPicPr>
        <p:blipFill>
          <a:blip r:embed="rId3"/>
          <a:stretch>
            <a:fillRect/>
          </a:stretch>
        </p:blipFill>
        <p:spPr>
          <a:xfrm>
            <a:off x="4452939" y="527405"/>
            <a:ext cx="2176461" cy="2450804"/>
          </a:xfrm>
          <a:prstGeom prst="rect">
            <a:avLst/>
          </a:prstGeom>
        </p:spPr>
      </p:pic>
    </p:spTree>
    <p:extLst>
      <p:ext uri="{BB962C8B-B14F-4D97-AF65-F5344CB8AC3E}">
        <p14:creationId xmlns:p14="http://schemas.microsoft.com/office/powerpoint/2010/main" val="1261898447"/>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259</TotalTime>
  <Words>2370</Words>
  <Application>Microsoft Office PowerPoint</Application>
  <PresentationFormat>A4 Kağıt (210x297 mm)</PresentationFormat>
  <Paragraphs>234</Paragraphs>
  <Slides>26</Slides>
  <Notes>26</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26</vt:i4>
      </vt:variant>
    </vt:vector>
  </HeadingPairs>
  <TitlesOfParts>
    <vt:vector size="33" baseType="lpstr">
      <vt:lpstr>Arial</vt:lpstr>
      <vt:lpstr>Calibri</vt:lpstr>
      <vt:lpstr>Calibri Light</vt:lpstr>
      <vt:lpstr>Courier New</vt:lpstr>
      <vt:lpstr>Gill Sans Ultra Bold</vt:lpstr>
      <vt:lpstr>Gill Sans Ultra Bold Condensed</vt:lpstr>
      <vt:lpstr>Office Teması</vt:lpstr>
      <vt:lpstr>PowerPoint Sunusu</vt:lpstr>
      <vt:lpstr>PowerPoint Sunusu</vt:lpstr>
      <vt:lpstr>PowerPoint Sunusu</vt:lpstr>
      <vt:lpstr>Birol   Hilmi Cem İntepe</vt:lpstr>
      <vt:lpstr>BİROL ;</vt:lpstr>
      <vt:lpstr>Canan  Naz Elmas</vt:lpstr>
      <vt:lpstr>PowerPoint Sunusu</vt:lpstr>
      <vt:lpstr>Ayhan Lemi Filozof</vt:lpstr>
      <vt:lpstr>Ayhan;</vt:lpstr>
      <vt:lpstr>İsmed  Bay J</vt:lpstr>
      <vt:lpstr>İsmed;</vt:lpstr>
      <vt:lpstr>Rıza Mehmet Polat</vt:lpstr>
      <vt:lpstr>Rıza;</vt:lpstr>
      <vt:lpstr>Recep  Engin Yüksel</vt:lpstr>
      <vt:lpstr>Recep ; </vt:lpstr>
      <vt:lpstr>Kamuran  Ebru Güzel</vt:lpstr>
      <vt:lpstr>Kamuran ; </vt:lpstr>
      <vt:lpstr>İsmail  Abidin Yerebakan</vt:lpstr>
      <vt:lpstr>İsmail ; </vt:lpstr>
      <vt:lpstr>Muzaffer İzzet Çivril</vt:lpstr>
      <vt:lpstr>Muzaffer ;</vt:lpstr>
      <vt:lpstr>Gamze  Eda Erol</vt:lpstr>
      <vt:lpstr>Gamze ;</vt:lpstr>
      <vt:lpstr>KÜNYE :</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şebnem</dc:creator>
  <cp:lastModifiedBy>şebnem</cp:lastModifiedBy>
  <cp:revision>25</cp:revision>
  <cp:lastPrinted>2014-08-20T10:55:06Z</cp:lastPrinted>
  <dcterms:created xsi:type="dcterms:W3CDTF">2014-06-25T12:54:28Z</dcterms:created>
  <dcterms:modified xsi:type="dcterms:W3CDTF">2014-08-25T08:55:03Z</dcterms:modified>
</cp:coreProperties>
</file>